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5" r:id="rId12"/>
    <p:sldId id="266" r:id="rId13"/>
    <p:sldId id="267" r:id="rId14"/>
    <p:sldId id="268" r:id="rId15"/>
    <p:sldId id="274" r:id="rId16"/>
    <p:sldId id="270" r:id="rId17"/>
    <p:sldId id="271" r:id="rId18"/>
    <p:sldId id="272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25" autoAdjust="0"/>
    <p:restoredTop sz="92031" autoAdjust="0"/>
  </p:normalViewPr>
  <p:slideViewPr>
    <p:cSldViewPr>
      <p:cViewPr>
        <p:scale>
          <a:sx n="114" d="100"/>
          <a:sy n="114" d="100"/>
        </p:scale>
        <p:origin x="-155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CFBA33-CDE8-4278-8448-B8A03E6B03F6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D4386A-6E7B-4E96-B6B2-F83A415A5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06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CB10FB-7727-4050-800F-70639B137E35}" type="datetimeFigureOut">
              <a:rPr lang="en-IN" smtClean="0"/>
              <a:t>24-01-2017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083BAB8-8997-4C64-AA0E-03655497F1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5433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3BAB8-8997-4C64-AA0E-03655497F178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6973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91330"/>
            <a:ext cx="7772400" cy="1107554"/>
          </a:xfrm>
        </p:spPr>
        <p:txBody>
          <a:bodyPr/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725144"/>
            <a:ext cx="7848872" cy="648072"/>
          </a:xfrm>
        </p:spPr>
        <p:txBody>
          <a:bodyPr>
            <a:no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3776-E19F-43E0-BF02-2A0A8E2F40B8}" type="datetime1">
              <a:rPr lang="en-IN" smtClean="0"/>
              <a:t>24-01-2017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00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EB4E-CB51-476C-A899-53E5FE6DB9E3}" type="datetime1">
              <a:rPr lang="en-IN" smtClean="0"/>
              <a:t>24-01-2017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758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3B3D-1FE8-4315-852E-0F540DAC0F53}" type="datetime1">
              <a:rPr lang="en-IN" smtClean="0"/>
              <a:t>24-01-2017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368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EC3D-3972-485C-997F-ECDBFEA7B49F}" type="datetime1">
              <a:rPr lang="en-IN" smtClean="0"/>
              <a:t>24-01-2017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590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81B8-38CA-458B-AC38-992BBF95E6BC}" type="datetime1">
              <a:rPr lang="en-IN" smtClean="0"/>
              <a:t>24-01-2017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512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55CF0-3AD7-40BC-8C44-F7DD89C88160}" type="datetime1">
              <a:rPr lang="en-IN" smtClean="0"/>
              <a:t>24-01-2017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727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6B28-7B78-4E06-9FD9-3BFD59D809DE}" type="datetime1">
              <a:rPr lang="en-IN" smtClean="0"/>
              <a:t>24-01-2017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634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D992-1DCB-49E9-A546-98462A2A62FE}" type="datetime1">
              <a:rPr lang="en-IN" smtClean="0"/>
              <a:t>24-01-2017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0355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F71F-6943-4E94-BB47-2AFF347B2567}" type="datetime1">
              <a:rPr lang="en-IN" smtClean="0"/>
              <a:t>24-01-2017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051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03EE-B3CE-4DD4-9153-F398E30E5D55}" type="datetime1">
              <a:rPr lang="en-IN" smtClean="0"/>
              <a:t>24-01-2017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912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C0B2-CEC9-451E-B920-76F17717EB1C}" type="datetime1">
              <a:rPr lang="en-IN" smtClean="0"/>
              <a:t>24-01-2017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168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21D31-AA63-4E2A-AD6F-A4BE6AEB61EC}" type="datetime1">
              <a:rPr lang="en-IN" smtClean="0"/>
              <a:t>24-01-2017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58FE905-4F8B-42E9-A4AF-806540BF06E2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6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84984"/>
            <a:ext cx="7772400" cy="1107554"/>
          </a:xfrm>
        </p:spPr>
        <p:txBody>
          <a:bodyPr>
            <a:normAutofit/>
          </a:bodyPr>
          <a:lstStyle/>
          <a:p>
            <a:r>
              <a:rPr lang="en-IN" sz="4800" dirty="0"/>
              <a:t>Chapter </a:t>
            </a:r>
            <a:r>
              <a:rPr lang="en-IN" sz="4800" dirty="0" smtClean="0"/>
              <a:t>2</a:t>
            </a:r>
            <a:endParaRPr lang="en-IN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936" y="4518798"/>
            <a:ext cx="8280920" cy="1224136"/>
          </a:xfrm>
        </p:spPr>
        <p:txBody>
          <a:bodyPr>
            <a:noAutofit/>
          </a:bodyPr>
          <a:lstStyle/>
          <a:p>
            <a:r>
              <a:rPr lang="en-US" dirty="0"/>
              <a:t>Understanding the Human Body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59100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Circulatory System </a:t>
            </a:r>
            <a:r>
              <a:rPr lang="en-US" sz="2800" dirty="0" smtClean="0"/>
              <a:t>(3 of 3)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459" y="1362040"/>
            <a:ext cx="3396294" cy="46634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66816" y="6063580"/>
            <a:ext cx="171185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Jones &amp; Bartlett Learning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11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Body Systems Fail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Without oxygen, brain cells begin to die in 4 to 6 minutes</a:t>
            </a:r>
            <a:r>
              <a:rPr lang="en-US" dirty="0" smtClean="0"/>
              <a:t>.</a:t>
            </a:r>
          </a:p>
          <a:p>
            <a:r>
              <a:rPr lang="en-US" dirty="0"/>
              <a:t>Until advanced care is available, CPR </a:t>
            </a:r>
            <a:r>
              <a:rPr lang="en-US" dirty="0" smtClean="0"/>
              <a:t>should</a:t>
            </a:r>
          </a:p>
          <a:p>
            <a:pPr lvl="1"/>
            <a:r>
              <a:rPr lang="en-US" dirty="0"/>
              <a:t>Supply oxygen to the </a:t>
            </a:r>
            <a:r>
              <a:rPr lang="en-US" dirty="0" smtClean="0"/>
              <a:t>blood</a:t>
            </a:r>
          </a:p>
          <a:p>
            <a:pPr lvl="1"/>
            <a:r>
              <a:rPr lang="en-US" dirty="0"/>
              <a:t>Keep the blood flowing to the brain</a:t>
            </a: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98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Respiratory System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1800"/>
            <a:ext cx="8363272" cy="4463504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/>
              <a:t>Signs and symptoms of respiratory distress</a:t>
            </a:r>
            <a:r>
              <a:rPr lang="en-US" sz="3500" dirty="0" smtClean="0"/>
              <a:t>:</a:t>
            </a:r>
          </a:p>
          <a:p>
            <a:pPr lvl="1"/>
            <a:r>
              <a:rPr lang="en-US" sz="3000" dirty="0"/>
              <a:t>Signs of </a:t>
            </a:r>
            <a:r>
              <a:rPr lang="en-US" sz="3000" dirty="0" smtClean="0"/>
              <a:t>hypoxia</a:t>
            </a:r>
          </a:p>
          <a:p>
            <a:pPr lvl="1"/>
            <a:r>
              <a:rPr lang="en-US" sz="3000" dirty="0"/>
              <a:t>Signs of airway </a:t>
            </a:r>
            <a:r>
              <a:rPr lang="en-US" sz="3000" dirty="0" smtClean="0"/>
              <a:t>obstruction</a:t>
            </a:r>
          </a:p>
          <a:p>
            <a:pPr lvl="1"/>
            <a:r>
              <a:rPr lang="en-US" sz="3000" dirty="0"/>
              <a:t>Flared </a:t>
            </a:r>
            <a:r>
              <a:rPr lang="en-US" sz="3000" dirty="0" smtClean="0"/>
              <a:t>nostrils</a:t>
            </a:r>
          </a:p>
          <a:p>
            <a:pPr lvl="1"/>
            <a:r>
              <a:rPr lang="en-US" sz="3000" dirty="0"/>
              <a:t>Rapid, deep, or irregular </a:t>
            </a:r>
            <a:r>
              <a:rPr lang="en-US" sz="3000" dirty="0" smtClean="0"/>
              <a:t>breathing</a:t>
            </a:r>
          </a:p>
          <a:p>
            <a:pPr lvl="1"/>
            <a:r>
              <a:rPr lang="en-US" sz="3000" dirty="0"/>
              <a:t>Straining to </a:t>
            </a:r>
            <a:r>
              <a:rPr lang="en-US" sz="3000" dirty="0" smtClean="0"/>
              <a:t>breathe</a:t>
            </a:r>
          </a:p>
          <a:p>
            <a:pPr lvl="1"/>
            <a:r>
              <a:rPr lang="en-US" sz="3000" dirty="0" smtClean="0"/>
              <a:t>Cyanosis of fingernails and around lips</a:t>
            </a:r>
            <a:endParaRPr lang="en-US" sz="3000" dirty="0"/>
          </a:p>
          <a:p>
            <a:r>
              <a:rPr lang="en-US" sz="3500" dirty="0"/>
              <a:t>Respiratory arrest is the most severe sign of respiratory system failure.</a:t>
            </a:r>
            <a:endParaRPr lang="en-US" sz="35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65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Circulatory System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1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Angina</a:t>
            </a:r>
          </a:p>
          <a:p>
            <a:pPr lvl="1"/>
            <a:r>
              <a:rPr lang="en-US" dirty="0"/>
              <a:t>Heart is temporarily deprived of oxygen due to partial narrowing of a coronary artery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Acute myocardial infarction (heart attack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Severe or prolonged interruption of blood </a:t>
            </a:r>
            <a:r>
              <a:rPr lang="en-US" dirty="0" smtClean="0"/>
              <a:t>flow</a:t>
            </a:r>
            <a:endParaRPr lang="en-US" dirty="0"/>
          </a:p>
          <a:p>
            <a:r>
              <a:rPr lang="en-US" dirty="0"/>
              <a:t>Collectively known as “acute coronary syndrome (ACS</a:t>
            </a:r>
            <a:r>
              <a:rPr lang="en-US" dirty="0" smtClean="0"/>
              <a:t>)”</a:t>
            </a:r>
          </a:p>
          <a:p>
            <a:r>
              <a:rPr lang="en-US" dirty="0"/>
              <a:t>Chest pain, pressure, or discomfort is the most common symptom.</a:t>
            </a:r>
          </a:p>
        </p:txBody>
      </p:sp>
    </p:spTree>
    <p:extLst>
      <p:ext uri="{BB962C8B-B14F-4D97-AF65-F5344CB8AC3E}">
        <p14:creationId xmlns:p14="http://schemas.microsoft.com/office/powerpoint/2010/main" val="306975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Acute Myocardial Infarction (AMI</a:t>
            </a:r>
            <a:r>
              <a:rPr lang="en-US" sz="4400" dirty="0" smtClean="0"/>
              <a:t>)</a:t>
            </a:r>
            <a:r>
              <a:rPr lang="en-US" dirty="0" smtClean="0"/>
              <a:t> </a:t>
            </a:r>
            <a:r>
              <a:rPr lang="en-US" sz="3100" dirty="0" smtClean="0"/>
              <a:t>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Signs </a:t>
            </a:r>
            <a:r>
              <a:rPr lang="en-US" dirty="0"/>
              <a:t>and symptoms </a:t>
            </a:r>
            <a:r>
              <a:rPr lang="en-US" dirty="0" smtClean="0"/>
              <a:t>include</a:t>
            </a:r>
          </a:p>
          <a:p>
            <a:pPr lvl="1"/>
            <a:r>
              <a:rPr lang="en-US" dirty="0"/>
              <a:t>Radiating chest </a:t>
            </a:r>
            <a:r>
              <a:rPr lang="en-US" dirty="0" smtClean="0"/>
              <a:t>pain</a:t>
            </a:r>
          </a:p>
          <a:p>
            <a:pPr lvl="1"/>
            <a:r>
              <a:rPr lang="en-US" dirty="0" smtClean="0"/>
              <a:t>Dyspnea</a:t>
            </a:r>
          </a:p>
          <a:p>
            <a:pPr lvl="1"/>
            <a:r>
              <a:rPr lang="en-US" dirty="0" smtClean="0"/>
              <a:t>Diaphoresis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3"/>
            <a:ext cx="3117991" cy="165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5994"/>
            <a:ext cx="3159337" cy="169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8067" y="3535838"/>
            <a:ext cx="274320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American Academy of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Orthopaedic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Surgeons.</a:t>
            </a:r>
            <a:endParaRPr lang="en-I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75075" y="3543424"/>
            <a:ext cx="274320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American Academy of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Orthopaedic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Surgeons.</a:t>
            </a:r>
            <a:endParaRPr lang="en-I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81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Acute Myocardial Infarction (AMI</a:t>
            </a:r>
            <a:r>
              <a:rPr lang="en-US" sz="4400" dirty="0" smtClean="0"/>
              <a:t>)</a:t>
            </a:r>
            <a:r>
              <a:rPr lang="en-US" dirty="0" smtClean="0"/>
              <a:t> </a:t>
            </a:r>
            <a:r>
              <a:rPr lang="en-US" sz="3100" dirty="0" smtClean="0"/>
              <a:t>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Nausea </a:t>
            </a:r>
            <a:r>
              <a:rPr lang="en-US" dirty="0"/>
              <a:t>or </a:t>
            </a:r>
            <a:r>
              <a:rPr lang="en-US" dirty="0" smtClean="0"/>
              <a:t>vomiting</a:t>
            </a:r>
          </a:p>
          <a:p>
            <a:pPr lvl="1"/>
            <a:r>
              <a:rPr lang="en-US" dirty="0"/>
              <a:t>Irregular </a:t>
            </a:r>
            <a:r>
              <a:rPr lang="en-US" dirty="0" smtClean="0"/>
              <a:t>pulse</a:t>
            </a:r>
          </a:p>
          <a:p>
            <a:pPr lvl="1"/>
            <a:r>
              <a:rPr lang="en-US" dirty="0" smtClean="0"/>
              <a:t>Weakness</a:t>
            </a:r>
          </a:p>
          <a:p>
            <a:pPr lvl="1"/>
            <a:r>
              <a:rPr lang="en-US" dirty="0"/>
              <a:t>Cool, pale, moist </a:t>
            </a:r>
            <a:r>
              <a:rPr lang="en-US" dirty="0" smtClean="0"/>
              <a:t>skin</a:t>
            </a:r>
          </a:p>
          <a:p>
            <a:r>
              <a:rPr lang="en-US" dirty="0"/>
              <a:t>Not all signs and symptoms are present in all cases.</a:t>
            </a:r>
          </a:p>
          <a:p>
            <a:r>
              <a:rPr lang="en-US" dirty="0"/>
              <a:t>Angioplasty or </a:t>
            </a:r>
            <a:r>
              <a:rPr lang="en-US" dirty="0" err="1"/>
              <a:t>fibrinolytics</a:t>
            </a:r>
            <a:r>
              <a:rPr lang="en-US" dirty="0"/>
              <a:t> may relieve blockage.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78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Stroke </a:t>
            </a:r>
            <a:r>
              <a:rPr lang="en-US" sz="2800" dirty="0" smtClean="0"/>
              <a:t>(1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/>
          <a:lstStyle/>
          <a:p>
            <a:pPr lvl="0"/>
            <a:r>
              <a:rPr lang="en-US" dirty="0" smtClean="0"/>
              <a:t>Ischemic</a:t>
            </a:r>
          </a:p>
          <a:p>
            <a:pPr lvl="1"/>
            <a:r>
              <a:rPr lang="en-US" dirty="0"/>
              <a:t>A blood vessel in the brain becomes occluded.</a:t>
            </a:r>
            <a:endParaRPr lang="en-US" dirty="0" smtClean="0"/>
          </a:p>
          <a:p>
            <a:pPr lvl="0"/>
            <a:r>
              <a:rPr lang="en-US" dirty="0" smtClean="0"/>
              <a:t>Hemorrhagic</a:t>
            </a:r>
          </a:p>
          <a:p>
            <a:pPr lvl="1"/>
            <a:r>
              <a:rPr lang="en-US" dirty="0"/>
              <a:t>A blood vessel ruptures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Effects are often permanent.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56792"/>
            <a:ext cx="2741615" cy="23151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471" y="4293096"/>
            <a:ext cx="2738953" cy="19659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48622" y="3897334"/>
            <a:ext cx="274320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American Academy of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Orthopaedic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Surgeons.</a:t>
            </a:r>
            <a:endParaRPr lang="en-I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43547" y="6284456"/>
            <a:ext cx="274320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American Academy of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Orthopaedic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Surgeons.</a:t>
            </a:r>
            <a:endParaRPr lang="en-I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49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Stroke </a:t>
            </a:r>
            <a:r>
              <a:rPr lang="en-US" sz="2800" dirty="0" smtClean="0"/>
              <a:t>(2 of 3)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Signs and symptoms include</a:t>
            </a:r>
          </a:p>
          <a:p>
            <a:pPr lvl="1"/>
            <a:r>
              <a:rPr lang="en-US" dirty="0"/>
              <a:t>Weakness, numbness, paralysis to one </a:t>
            </a:r>
            <a:r>
              <a:rPr lang="en-US" dirty="0" smtClean="0"/>
              <a:t>side</a:t>
            </a:r>
          </a:p>
          <a:p>
            <a:pPr lvl="1"/>
            <a:r>
              <a:rPr lang="en-US" dirty="0" smtClean="0"/>
              <a:t>Blurred or decreased vision</a:t>
            </a:r>
          </a:p>
          <a:p>
            <a:pPr lvl="1"/>
            <a:r>
              <a:rPr lang="en-US" dirty="0" smtClean="0"/>
              <a:t>Problems speaking or understanding speech</a:t>
            </a:r>
          </a:p>
          <a:p>
            <a:pPr lvl="1"/>
            <a:r>
              <a:rPr lang="en-US" dirty="0" smtClean="0"/>
              <a:t>Dizziness, loss of balance</a:t>
            </a:r>
          </a:p>
          <a:p>
            <a:pPr lvl="1"/>
            <a:r>
              <a:rPr lang="en-US" dirty="0" smtClean="0"/>
              <a:t>Severe, sudden, and unexplained headache</a:t>
            </a:r>
          </a:p>
          <a:p>
            <a:pPr lvl="1"/>
            <a:r>
              <a:rPr lang="en-US" dirty="0" smtClean="0"/>
              <a:t>Unequal pupils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70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Stroke </a:t>
            </a:r>
            <a:r>
              <a:rPr lang="en-US" sz="2800" dirty="0" smtClean="0"/>
              <a:t>(3 </a:t>
            </a:r>
            <a:r>
              <a:rPr lang="en-US" sz="2800" dirty="0"/>
              <a:t>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stroke assessment tools</a:t>
            </a:r>
            <a:r>
              <a:rPr lang="en-US" dirty="0" smtClean="0"/>
              <a:t>.</a:t>
            </a:r>
          </a:p>
          <a:p>
            <a:r>
              <a:rPr lang="en-US" dirty="0"/>
              <a:t>Develop plans in advance for management of patients with acute stroke.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" y="3357344"/>
            <a:ext cx="6169152" cy="20878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16504" y="5457924"/>
            <a:ext cx="162897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900" dirty="0">
                <a:latin typeface="Arial" panose="020B0604020202020204" pitchFamily="34" charset="0"/>
                <a:cs typeface="Arial" panose="020B0604020202020204" pitchFamily="34" charset="0"/>
              </a:rPr>
              <a:t>© Jones &amp; Bartlett Learning.</a:t>
            </a:r>
          </a:p>
        </p:txBody>
      </p:sp>
    </p:spTree>
    <p:extLst>
      <p:ext uri="{BB962C8B-B14F-4D97-AF65-F5344CB8AC3E}">
        <p14:creationId xmlns:p14="http://schemas.microsoft.com/office/powerpoint/2010/main" val="312076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Body Systems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Regulate breathing and heart </a:t>
            </a:r>
            <a:r>
              <a:rPr lang="en-US" dirty="0" smtClean="0"/>
              <a:t>rate</a:t>
            </a:r>
          </a:p>
          <a:p>
            <a:r>
              <a:rPr lang="en-US" dirty="0"/>
              <a:t>If one fails, an emergency can occur</a:t>
            </a:r>
            <a:r>
              <a:rPr lang="en-US" dirty="0" smtClean="0"/>
              <a:t>.</a:t>
            </a:r>
          </a:p>
          <a:p>
            <a:r>
              <a:rPr lang="en-US" dirty="0"/>
              <a:t>Basic life support (BLS) helps sustain life following system failure.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5171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Nervous </a:t>
            </a:r>
            <a:r>
              <a:rPr lang="en-US" dirty="0" smtClean="0"/>
              <a:t>System </a:t>
            </a:r>
            <a:r>
              <a:rPr lang="en-US" sz="2800" dirty="0" smtClean="0"/>
              <a:t>(1 of 2)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/>
          <a:lstStyle/>
          <a:p>
            <a:r>
              <a:rPr lang="en-US" dirty="0"/>
              <a:t>Command center of the human </a:t>
            </a:r>
            <a:r>
              <a:rPr lang="en-US" dirty="0" smtClean="0"/>
              <a:t>body</a:t>
            </a:r>
          </a:p>
          <a:p>
            <a:r>
              <a:rPr lang="en-US" dirty="0"/>
              <a:t>The brain and spinal cord are the headquarters and communication system for the body.</a:t>
            </a:r>
          </a:p>
        </p:txBody>
      </p:sp>
      <p:sp>
        <p:nvSpPr>
          <p:cNvPr id="5" name="Rectangle 4"/>
          <p:cNvSpPr/>
          <p:nvPr/>
        </p:nvSpPr>
        <p:spPr>
          <a:xfrm>
            <a:off x="6346800" y="6256412"/>
            <a:ext cx="171185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Jones &amp; Bartlett Learning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1412776"/>
            <a:ext cx="2083225" cy="48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7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Nervous System </a:t>
            </a:r>
            <a:r>
              <a:rPr lang="en-US" sz="2800" dirty="0" smtClean="0"/>
              <a:t>(2 </a:t>
            </a:r>
            <a:r>
              <a:rPr lang="en-US" sz="2800" dirty="0"/>
              <a:t>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brain is particularly sensitive to oxygen deprivation</a:t>
            </a:r>
            <a:r>
              <a:rPr lang="en-US" dirty="0" smtClean="0"/>
              <a:t>.</a:t>
            </a:r>
          </a:p>
          <a:p>
            <a:r>
              <a:rPr lang="en-US" dirty="0"/>
              <a:t>Determine the </a:t>
            </a:r>
            <a:r>
              <a:rPr lang="en-US" dirty="0" smtClean="0"/>
              <a:t>patient</a:t>
            </a:r>
            <a:r>
              <a:rPr lang="en-US" dirty="0" smtClean="0">
                <a:latin typeface="Arial"/>
                <a:cs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normal level of consciousness whenever possible.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" y="3912953"/>
            <a:ext cx="3108960" cy="17962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0" y="5710350"/>
            <a:ext cx="171185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Jones &amp; Bartlett Learning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23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Respiratory </a:t>
            </a:r>
            <a:r>
              <a:rPr lang="en-US" dirty="0" smtClean="0"/>
              <a:t>System </a:t>
            </a:r>
            <a:r>
              <a:rPr lang="en-US" sz="2800" dirty="0" smtClean="0"/>
              <a:t>(1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Delivers oxygen to the </a:t>
            </a:r>
            <a:r>
              <a:rPr lang="en-US" dirty="0" smtClean="0"/>
              <a:t>lungs</a:t>
            </a:r>
          </a:p>
          <a:p>
            <a:r>
              <a:rPr lang="en-US" dirty="0"/>
              <a:t>Removes waste </a:t>
            </a:r>
            <a:r>
              <a:rPr lang="en-US" dirty="0" smtClean="0"/>
              <a:t>products</a:t>
            </a:r>
          </a:p>
          <a:p>
            <a:r>
              <a:rPr lang="en-US" dirty="0"/>
              <a:t>Must function continuously or the brain will die within </a:t>
            </a:r>
            <a:r>
              <a:rPr lang="en-US" dirty="0" smtClean="0"/>
              <a:t>minutes</a:t>
            </a:r>
          </a:p>
          <a:p>
            <a:r>
              <a:rPr lang="en-US" dirty="0"/>
              <a:t>Begins at the nose and mouth</a:t>
            </a:r>
          </a:p>
          <a:p>
            <a:r>
              <a:rPr lang="en-US" dirty="0"/>
              <a:t>Ends at the alveoli of the </a:t>
            </a:r>
            <a:r>
              <a:rPr lang="en-US" dirty="0" smtClean="0"/>
              <a:t>lungs</a:t>
            </a:r>
          </a:p>
        </p:txBody>
      </p:sp>
    </p:spTree>
    <p:extLst>
      <p:ext uri="{BB962C8B-B14F-4D97-AF65-F5344CB8AC3E}">
        <p14:creationId xmlns:p14="http://schemas.microsoft.com/office/powerpoint/2010/main" val="64926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Respiratory System </a:t>
            </a:r>
            <a:r>
              <a:rPr lang="en-US" sz="2800" dirty="0" smtClean="0"/>
              <a:t>(2 </a:t>
            </a:r>
            <a:r>
              <a:rPr lang="en-US" sz="2800" dirty="0"/>
              <a:t>of </a:t>
            </a:r>
            <a:r>
              <a:rPr lang="en-US" sz="2800" dirty="0" smtClean="0"/>
              <a:t>3)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736" y="1742976"/>
            <a:ext cx="5748527" cy="3901440"/>
          </a:xfrm>
        </p:spPr>
      </p:pic>
      <p:sp>
        <p:nvSpPr>
          <p:cNvPr id="8" name="Rectangle 7"/>
          <p:cNvSpPr/>
          <p:nvPr/>
        </p:nvSpPr>
        <p:spPr>
          <a:xfrm>
            <a:off x="5909877" y="5669508"/>
            <a:ext cx="171185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Jones &amp; Bartlett Learning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37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Respiratory System </a:t>
            </a:r>
            <a:r>
              <a:rPr lang="en-US" sz="2800" dirty="0" smtClean="0"/>
              <a:t>(3 </a:t>
            </a:r>
            <a:r>
              <a:rPr lang="en-US" sz="2800" dirty="0"/>
              <a:t>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 respiratory </a:t>
            </a:r>
            <a:r>
              <a:rPr lang="en-US" dirty="0" smtClean="0"/>
              <a:t>rates</a:t>
            </a:r>
          </a:p>
          <a:p>
            <a:pPr lvl="1"/>
            <a:r>
              <a:rPr lang="en-US" dirty="0"/>
              <a:t>Adults: 12 to 20 breaths per </a:t>
            </a:r>
            <a:r>
              <a:rPr lang="en-US" dirty="0" smtClean="0"/>
              <a:t>minute</a:t>
            </a:r>
          </a:p>
          <a:p>
            <a:pPr lvl="1"/>
            <a:r>
              <a:rPr lang="en-US" dirty="0"/>
              <a:t>Children: 12 to 40 breaths per </a:t>
            </a:r>
            <a:r>
              <a:rPr lang="en-US" dirty="0" smtClean="0"/>
              <a:t>minute</a:t>
            </a:r>
          </a:p>
          <a:p>
            <a:pPr lvl="1"/>
            <a:r>
              <a:rPr lang="en-US" dirty="0"/>
              <a:t>Infants: 30 </a:t>
            </a:r>
            <a:r>
              <a:rPr lang="en-US" dirty="0" smtClean="0"/>
              <a:t>to 60 breaths </a:t>
            </a:r>
            <a:r>
              <a:rPr lang="en-US" dirty="0"/>
              <a:t>per </a:t>
            </a:r>
            <a:r>
              <a:rPr lang="en-US" dirty="0" smtClean="0"/>
              <a:t>minute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4253" y="5796756"/>
            <a:ext cx="171185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Jones &amp; Bartlett Learning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620" y="5695032"/>
            <a:ext cx="171185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Jones &amp; Bartlett Learning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61048"/>
            <a:ext cx="2627375" cy="1895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056" y="3943956"/>
            <a:ext cx="2682239" cy="17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4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Circulatory </a:t>
            </a:r>
            <a:r>
              <a:rPr lang="en-US" dirty="0" smtClean="0"/>
              <a:t>System </a:t>
            </a:r>
            <a:r>
              <a:rPr lang="en-US" sz="2800" dirty="0" smtClean="0"/>
              <a:t>(1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/>
          <a:lstStyle/>
          <a:p>
            <a:r>
              <a:rPr lang="en-US" dirty="0"/>
              <a:t>Made up of heart and blood </a:t>
            </a:r>
            <a:r>
              <a:rPr lang="en-US" dirty="0" smtClean="0"/>
              <a:t>vessels</a:t>
            </a:r>
          </a:p>
          <a:p>
            <a:r>
              <a:rPr lang="en-US" dirty="0"/>
              <a:t>Circulates </a:t>
            </a:r>
            <a:r>
              <a:rPr lang="en-US" dirty="0" smtClean="0"/>
              <a:t>blood</a:t>
            </a:r>
          </a:p>
          <a:p>
            <a:pPr lvl="1"/>
            <a:r>
              <a:rPr lang="en-US" dirty="0"/>
              <a:t>Delivers oxygen and </a:t>
            </a:r>
            <a:r>
              <a:rPr lang="en-US" dirty="0" smtClean="0"/>
              <a:t>nutrients</a:t>
            </a:r>
          </a:p>
          <a:p>
            <a:pPr lvl="1"/>
            <a:r>
              <a:rPr lang="en-US" dirty="0"/>
              <a:t>Removes waste </a:t>
            </a:r>
            <a:r>
              <a:rPr lang="en-US" dirty="0" smtClean="0"/>
              <a:t>products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660" y="1417192"/>
            <a:ext cx="2529328" cy="230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124416"/>
            <a:ext cx="2487611" cy="216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47248" y="3755348"/>
            <a:ext cx="171185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Jones &amp; Bartlett Learning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76425" y="6321400"/>
            <a:ext cx="171185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Jones &amp; Bartlett Learning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82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Circulatory System </a:t>
            </a:r>
            <a:r>
              <a:rPr lang="en-US" sz="2800" dirty="0" smtClean="0"/>
              <a:t>(2 </a:t>
            </a:r>
            <a:r>
              <a:rPr lang="en-US" sz="2800" dirty="0"/>
              <a:t>of </a:t>
            </a:r>
            <a:r>
              <a:rPr lang="en-US" sz="2800" dirty="0" smtClean="0"/>
              <a:t>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heartbeat circulates blood and generates a pulse</a:t>
            </a:r>
            <a:r>
              <a:rPr lang="en-US" dirty="0" smtClean="0"/>
              <a:t>.</a:t>
            </a:r>
          </a:p>
          <a:p>
            <a:r>
              <a:rPr lang="en-US" dirty="0"/>
              <a:t>Check the pulse of </a:t>
            </a:r>
            <a:r>
              <a:rPr lang="en-US" dirty="0" smtClean="0"/>
              <a:t>an</a:t>
            </a:r>
          </a:p>
          <a:p>
            <a:pPr lvl="1"/>
            <a:r>
              <a:rPr lang="en-US" dirty="0"/>
              <a:t>Unresponsive adult or child at the carotid </a:t>
            </a:r>
            <a:r>
              <a:rPr lang="en-US" dirty="0" smtClean="0"/>
              <a:t>artery</a:t>
            </a:r>
          </a:p>
          <a:p>
            <a:pPr lvl="1"/>
            <a:r>
              <a:rPr lang="en-US" dirty="0"/>
              <a:t>Infant at the brachial </a:t>
            </a:r>
            <a:r>
              <a:rPr lang="en-US" dirty="0" smtClean="0"/>
              <a:t>artery</a:t>
            </a:r>
          </a:p>
        </p:txBody>
      </p:sp>
    </p:spTree>
    <p:extLst>
      <p:ext uri="{BB962C8B-B14F-4D97-AF65-F5344CB8AC3E}">
        <p14:creationId xmlns:p14="http://schemas.microsoft.com/office/powerpoint/2010/main" val="262344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616</Words>
  <Application>Microsoft Office PowerPoint</Application>
  <PresentationFormat>On-screen Show (4:3)</PresentationFormat>
  <Paragraphs>103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Chapter 2</vt:lpstr>
      <vt:lpstr>Body Systems</vt:lpstr>
      <vt:lpstr>The Nervous System (1 of 2)</vt:lpstr>
      <vt:lpstr>The Nervous System (2 of 2)</vt:lpstr>
      <vt:lpstr>The Respiratory System (1 of 3)</vt:lpstr>
      <vt:lpstr>The Respiratory System (2 of 3)</vt:lpstr>
      <vt:lpstr>The Respiratory System (3 of 3)</vt:lpstr>
      <vt:lpstr>The Circulatory System (1 of 3)</vt:lpstr>
      <vt:lpstr>The Circulatory System (2 of 3)</vt:lpstr>
      <vt:lpstr>The Circulatory System (3 of 3)</vt:lpstr>
      <vt:lpstr>When Body Systems Fail</vt:lpstr>
      <vt:lpstr>Respiratory System Failure</vt:lpstr>
      <vt:lpstr>Circulatory System Failure</vt:lpstr>
      <vt:lpstr>Acute Myocardial Infarction (AMI) (1 of 2)</vt:lpstr>
      <vt:lpstr>Acute Myocardial Infarction (AMI) (2 of 2)</vt:lpstr>
      <vt:lpstr>Stroke (1 of 3)</vt:lpstr>
      <vt:lpstr>Stroke (2 of 3)</vt:lpstr>
      <vt:lpstr>Stroke (3 of 3)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Ra.s</dc:creator>
  <cp:lastModifiedBy>Owner</cp:lastModifiedBy>
  <cp:revision>91</cp:revision>
  <cp:lastPrinted>2017-01-24T16:10:18Z</cp:lastPrinted>
  <dcterms:created xsi:type="dcterms:W3CDTF">2016-06-14T13:48:28Z</dcterms:created>
  <dcterms:modified xsi:type="dcterms:W3CDTF">2017-01-24T16:10:27Z</dcterms:modified>
</cp:coreProperties>
</file>