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88419" autoAdjust="0"/>
  </p:normalViewPr>
  <p:slideViewPr>
    <p:cSldViewPr>
      <p:cViewPr>
        <p:scale>
          <a:sx n="110" d="100"/>
          <a:sy n="110" d="100"/>
        </p:scale>
        <p:origin x="-16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A0A2F5-52B3-4D34-9230-EE2C4FBC553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2F75F1-9DA7-47B3-B708-58BF3317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CB10FB-7727-4050-800F-70639B137E35}" type="datetimeFigureOut">
              <a:rPr lang="en-IN" smtClean="0"/>
              <a:t>24-01-2017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83BAB8-8997-4C64-AA0E-03655497F1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43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BAB8-8997-4C64-AA0E-03655497F17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97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1330"/>
            <a:ext cx="7772400" cy="1107554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848872" cy="648072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3776-E19F-43E0-BF02-2A0A8E2F40B8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EB4E-CB51-476C-A899-53E5FE6DB9E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58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3B3D-1FE8-4315-852E-0F540DAC0F53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6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EC3D-3972-485C-997F-ECDBFEA7B49F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90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81B8-38CA-458B-AC38-992BBF95E6B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12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5CF0-3AD7-40BC-8C44-F7DD89C88160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27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B28-7B78-4E06-9FD9-3BFD59D809DE}" type="datetime1">
              <a:rPr lang="en-IN" smtClean="0"/>
              <a:t>24-01-2017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D992-1DCB-49E9-A546-98462A2A62FE}" type="datetime1">
              <a:rPr lang="en-IN" smtClean="0"/>
              <a:t>24-01-2017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3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F71F-6943-4E94-BB47-2AFF347B2567}" type="datetime1">
              <a:rPr lang="en-IN" smtClean="0"/>
              <a:t>24-01-2017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51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03EE-B3CE-4DD4-9153-F398E30E5D55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1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C0B2-CEC9-451E-B920-76F17717EB1C}" type="datetime1">
              <a:rPr lang="en-IN" smtClean="0"/>
              <a:t>24-01-2017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E905-4F8B-42E9-A4AF-806540BF0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6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1D31-AA63-4E2A-AD6F-A4BE6AEB61EC}" type="datetime1">
              <a:rPr lang="en-IN" smtClean="0"/>
              <a:t>24-01-2017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58FE905-4F8B-42E9-A4AF-806540BF06E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107554"/>
          </a:xfrm>
        </p:spPr>
        <p:txBody>
          <a:bodyPr>
            <a:normAutofit/>
          </a:bodyPr>
          <a:lstStyle/>
          <a:p>
            <a:r>
              <a:rPr lang="en-IN" sz="4800" dirty="0"/>
              <a:t>Chapter </a:t>
            </a:r>
            <a:r>
              <a:rPr lang="en-IN" sz="4800" dirty="0" smtClean="0"/>
              <a:t>4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36" y="4518798"/>
            <a:ext cx="8280920" cy="1224136"/>
          </a:xfrm>
        </p:spPr>
        <p:txBody>
          <a:bodyPr>
            <a:noAutofit/>
          </a:bodyPr>
          <a:lstStyle/>
          <a:p>
            <a:r>
              <a:rPr lang="en-US" dirty="0"/>
              <a:t>Basic Life Support for Adults and Children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591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</a:t>
            </a:r>
            <a:r>
              <a:rPr lang="en-US" dirty="0" smtClean="0"/>
              <a:t>CPR </a:t>
            </a:r>
            <a:r>
              <a:rPr lang="en-US" sz="2800" dirty="0" smtClean="0"/>
              <a:t>(2 </a:t>
            </a:r>
            <a:r>
              <a:rPr lang="en-US" sz="2800" dirty="0"/>
              <a:t>of </a:t>
            </a:r>
            <a:r>
              <a:rPr lang="en-US" sz="2800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Lean </a:t>
            </a:r>
            <a:r>
              <a:rPr lang="en-US" dirty="0"/>
              <a:t>forward so that your shoulders are directly over your hands and the patient’s sternum. Keep your arms straight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99532"/>
            <a:ext cx="3657600" cy="2151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4796" y="5574432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7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CPR </a:t>
            </a:r>
            <a:r>
              <a:rPr lang="en-US" sz="2800" dirty="0" smtClean="0"/>
              <a:t>(3 </a:t>
            </a:r>
            <a:r>
              <a:rPr lang="en-US" sz="2800" dirty="0"/>
              <a:t>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 the sternum at least 2 inches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5 cm) (no more than 2.4 inches [6 cm</a:t>
            </a:r>
            <a:r>
              <a:rPr lang="en-US" dirty="0" smtClean="0"/>
              <a:t>]).</a:t>
            </a:r>
          </a:p>
          <a:p>
            <a:pPr lvl="1"/>
            <a:r>
              <a:rPr lang="en-US" dirty="0"/>
              <a:t>Sets of 30 </a:t>
            </a:r>
            <a:r>
              <a:rPr lang="en-US" dirty="0" smtClean="0"/>
              <a:t>compressions</a:t>
            </a:r>
          </a:p>
          <a:p>
            <a:pPr lvl="1"/>
            <a:r>
              <a:rPr lang="en-US" dirty="0"/>
              <a:t>At a rate of 100 to 120 </a:t>
            </a:r>
            <a:r>
              <a:rPr lang="en-US" dirty="0" smtClean="0"/>
              <a:t>compressions/min</a:t>
            </a:r>
          </a:p>
          <a:p>
            <a:r>
              <a:rPr lang="en-US" dirty="0"/>
              <a:t>Give 2 breaths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Ensure chest </a:t>
            </a:r>
            <a:r>
              <a:rPr lang="en-US" dirty="0" smtClean="0"/>
              <a:t>rise</a:t>
            </a:r>
            <a:endParaRPr lang="en-US" dirty="0"/>
          </a:p>
          <a:p>
            <a:r>
              <a:rPr lang="en-US" dirty="0"/>
              <a:t>Continue cycles until defibrillator arrives or patient moves.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3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</a:t>
            </a:r>
            <a:r>
              <a:rPr lang="en-US" dirty="0" smtClean="0"/>
              <a:t>CPR </a:t>
            </a:r>
            <a:r>
              <a:rPr lang="en-US" sz="2800" dirty="0" smtClean="0"/>
              <a:t>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yourself and the patient</a:t>
            </a:r>
            <a:r>
              <a:rPr lang="en-US" dirty="0" smtClean="0"/>
              <a:t>.</a:t>
            </a:r>
          </a:p>
          <a:p>
            <a:r>
              <a:rPr lang="en-US" dirty="0"/>
              <a:t>Place the heel of one hand in the center of the chest, between the nipples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For larger children, use two hands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97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</a:t>
            </a:r>
            <a:r>
              <a:rPr lang="en-US" dirty="0" smtClean="0"/>
              <a:t>CPR </a:t>
            </a:r>
            <a:r>
              <a:rPr lang="en-US" sz="2800" dirty="0" smtClean="0"/>
              <a:t>(2 </a:t>
            </a:r>
            <a:r>
              <a:rPr lang="en-US" sz="2800" dirty="0"/>
              <a:t>of </a:t>
            </a:r>
            <a:r>
              <a:rPr lang="en-US" sz="2800" dirty="0" smtClean="0"/>
              <a:t>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Lean </a:t>
            </a:r>
            <a:r>
              <a:rPr lang="en-US" dirty="0"/>
              <a:t>forward so your shoulders are directly over your hand(s) and the patient’s sternum. Keep your arms straight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14576"/>
            <a:ext cx="3200400" cy="21687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7280" y="5512916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7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CPR </a:t>
            </a:r>
            <a:r>
              <a:rPr lang="en-US" sz="2800" dirty="0" smtClean="0"/>
              <a:t>(3 </a:t>
            </a:r>
            <a:r>
              <a:rPr lang="en-US" sz="2800" dirty="0"/>
              <a:t>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 the sternum at least one third the anteroposterior depth of the chest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Sets of 30 </a:t>
            </a:r>
            <a:r>
              <a:rPr lang="en-US" dirty="0" smtClean="0"/>
              <a:t>compressions</a:t>
            </a:r>
          </a:p>
          <a:p>
            <a:pPr lvl="1"/>
            <a:r>
              <a:rPr lang="en-US" dirty="0"/>
              <a:t>At a rate of 100 to 120 compressions/min</a:t>
            </a:r>
            <a:endParaRPr lang="en-US" dirty="0" smtClean="0"/>
          </a:p>
          <a:p>
            <a:r>
              <a:rPr lang="en-US" dirty="0"/>
              <a:t>Give 2 breaths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Ensure chest rise.</a:t>
            </a:r>
            <a:endParaRPr lang="en-US" dirty="0" smtClean="0"/>
          </a:p>
          <a:p>
            <a:r>
              <a:rPr lang="en-US" dirty="0"/>
              <a:t>Continue cycles until defibrillator arrives or patient moves.</a:t>
            </a:r>
          </a:p>
        </p:txBody>
      </p:sp>
    </p:spTree>
    <p:extLst>
      <p:ext uri="{BB962C8B-B14F-4D97-AF65-F5344CB8AC3E}">
        <p14:creationId xmlns:p14="http://schemas.microsoft.com/office/powerpoint/2010/main" val="81326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Two-Person CPR </a:t>
            </a:r>
            <a:r>
              <a:rPr lang="en-US" sz="2800" dirty="0" smtClean="0"/>
              <a:t>(1 of 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provider performs CPR; one provider delivers rescue breaths.</a:t>
            </a:r>
          </a:p>
          <a:p>
            <a:pPr lvl="1"/>
            <a:r>
              <a:rPr lang="en-US" dirty="0" smtClean="0"/>
              <a:t>Adults: 30-to-2 compression-to-ventilation ratio</a:t>
            </a:r>
          </a:p>
          <a:p>
            <a:pPr lvl="1"/>
            <a:r>
              <a:rPr lang="en-US" dirty="0" smtClean="0"/>
              <a:t>Children: 15-to-2 compression-to-ventilation ratio</a:t>
            </a:r>
          </a:p>
        </p:txBody>
      </p:sp>
    </p:spTree>
    <p:extLst>
      <p:ext uri="{BB962C8B-B14F-4D97-AF65-F5344CB8AC3E}">
        <p14:creationId xmlns:p14="http://schemas.microsoft.com/office/powerpoint/2010/main" val="398242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Two-Person CPR </a:t>
            </a:r>
            <a:r>
              <a:rPr lang="en-US" sz="2800" dirty="0" smtClean="0"/>
              <a:t>(2 of 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functions every 2 minutes.</a:t>
            </a:r>
          </a:p>
          <a:p>
            <a:pPr lvl="1"/>
            <a:r>
              <a:rPr lang="en-US" dirty="0" smtClean="0"/>
              <a:t>Do not interrupt compressions for more than 5 seconds.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57" y="3068960"/>
            <a:ext cx="2948847" cy="284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8582" y="5948780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8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Two-Person CPR </a:t>
            </a:r>
            <a:r>
              <a:rPr lang="en-US" sz="2800" dirty="0" smtClean="0"/>
              <a:t>(3 </a:t>
            </a:r>
            <a:r>
              <a:rPr lang="en-US" sz="2800" dirty="0"/>
              <a:t>of </a:t>
            </a:r>
            <a:r>
              <a:rPr lang="en-US" sz="2800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smtClean="0"/>
              <a:t>airways</a:t>
            </a:r>
          </a:p>
          <a:p>
            <a:pPr lvl="1"/>
            <a:r>
              <a:rPr lang="en-US" dirty="0"/>
              <a:t>Do not deliver cycles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Ventilate at a rate of 10 breaths a minute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Perform continuous chest compressions at a rate of 100 to 120 per minute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Do </a:t>
            </a:r>
            <a:r>
              <a:rPr lang="en-US" b="1" i="1" dirty="0"/>
              <a:t>not</a:t>
            </a:r>
            <a:r>
              <a:rPr lang="en-US" dirty="0"/>
              <a:t> pause compressions to deliver breaths.</a:t>
            </a:r>
          </a:p>
        </p:txBody>
      </p:sp>
    </p:spTree>
    <p:extLst>
      <p:ext uri="{BB962C8B-B14F-4D97-AF65-F5344CB8AC3E}">
        <p14:creationId xmlns:p14="http://schemas.microsoft.com/office/powerpoint/2010/main" val="303462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Return of spontaneous circulation occurs</a:t>
            </a:r>
          </a:p>
          <a:p>
            <a:pPr lvl="0"/>
            <a:r>
              <a:rPr lang="en-US" dirty="0" smtClean="0"/>
              <a:t>Replaced by other trained rescuer</a:t>
            </a:r>
          </a:p>
          <a:p>
            <a:pPr lvl="0"/>
            <a:r>
              <a:rPr lang="en-US" dirty="0" smtClean="0"/>
              <a:t>Physician tells you to stop</a:t>
            </a:r>
          </a:p>
          <a:p>
            <a:pPr lvl="0"/>
            <a:r>
              <a:rPr lang="en-US" dirty="0" smtClean="0"/>
              <a:t>You are too exhausted to continue</a:t>
            </a:r>
          </a:p>
          <a:p>
            <a:pPr lvl="0"/>
            <a:r>
              <a:rPr lang="en-US" dirty="0" smtClean="0"/>
              <a:t>The scene becomes unsafe</a:t>
            </a:r>
          </a:p>
          <a:p>
            <a:pPr lvl="0"/>
            <a:r>
              <a:rPr lang="en-US" dirty="0" smtClean="0"/>
              <a:t>Cardiac arrest lasts longer than 30 minutes</a:t>
            </a:r>
          </a:p>
          <a:p>
            <a:pPr lvl="1"/>
            <a:r>
              <a:rPr lang="en-US" dirty="0"/>
              <a:t>Except with severe hypothermia or cold water drowning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91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CPR Complications and Errors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Complications include:</a:t>
            </a:r>
          </a:p>
          <a:p>
            <a:pPr lvl="1"/>
            <a:r>
              <a:rPr lang="en-US" dirty="0" smtClean="0"/>
              <a:t>Fractures</a:t>
            </a:r>
          </a:p>
          <a:p>
            <a:pPr lvl="1"/>
            <a:r>
              <a:rPr lang="en-US" dirty="0"/>
              <a:t>Rib cartilage separation</a:t>
            </a:r>
            <a:endParaRPr lang="en-US" dirty="0" smtClean="0"/>
          </a:p>
          <a:p>
            <a:pPr lvl="1"/>
            <a:r>
              <a:rPr lang="en-US" dirty="0"/>
              <a:t>Bruising of heart and </a:t>
            </a:r>
            <a:r>
              <a:rPr lang="en-US" dirty="0" smtClean="0"/>
              <a:t>lungs</a:t>
            </a:r>
          </a:p>
          <a:p>
            <a:pPr lvl="1"/>
            <a:r>
              <a:rPr lang="en-US" dirty="0"/>
              <a:t>Punctures</a:t>
            </a:r>
            <a:endParaRPr lang="en-US" dirty="0" smtClean="0"/>
          </a:p>
          <a:p>
            <a:pPr lvl="1"/>
            <a:r>
              <a:rPr lang="en-US" dirty="0"/>
              <a:t>Ruptured lungs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1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Patient </a:t>
            </a:r>
            <a:r>
              <a:rPr lang="en-US" dirty="0" smtClean="0"/>
              <a:t>Assessment </a:t>
            </a:r>
            <a:r>
              <a:rPr lang="en-US" sz="2800" dirty="0" smtClean="0"/>
              <a:t>(1 of 2)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/>
              <a:t>Begin your primary assessment of a motionless patient by checking responsiveness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Roll an unresponsive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 who is </a:t>
            </a:r>
            <a:r>
              <a:rPr lang="en-US" dirty="0"/>
              <a:t>lying </a:t>
            </a:r>
          </a:p>
          <a:p>
            <a:pPr marL="741363" lvl="1" indent="0">
              <a:buNone/>
            </a:pPr>
            <a:r>
              <a:rPr lang="en-US" dirty="0" smtClean="0"/>
              <a:t>facedown.</a:t>
            </a:r>
          </a:p>
          <a:p>
            <a:pPr lvl="1"/>
            <a:r>
              <a:rPr lang="en-US" dirty="0"/>
              <a:t>Tap the patient on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shoulder and </a:t>
            </a:r>
            <a:r>
              <a:rPr lang="en-US" dirty="0"/>
              <a:t>shout, “Are you okay</a:t>
            </a:r>
            <a:r>
              <a:rPr lang="en-US" dirty="0" smtClean="0"/>
              <a:t>?”</a:t>
            </a:r>
          </a:p>
          <a:p>
            <a:pPr lvl="1"/>
            <a:r>
              <a:rPr lang="en-US" dirty="0"/>
              <a:t>If the patient is unresponsive</a:t>
            </a:r>
            <a:r>
              <a:rPr lang="en-US" dirty="0" smtClean="0"/>
              <a:t>, call </a:t>
            </a:r>
            <a:r>
              <a:rPr lang="en-US" dirty="0"/>
              <a:t>for help.</a:t>
            </a:r>
            <a:endParaRPr lang="en-US" dirty="0" smtClean="0"/>
          </a:p>
          <a:p>
            <a:pPr lvl="2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04" y="2708920"/>
            <a:ext cx="3200400" cy="20213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2494" y="4743470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CPR Complications and Errors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(2 of 2)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84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500" dirty="0" smtClean="0"/>
              <a:t>Errors include:</a:t>
            </a:r>
            <a:endParaRPr lang="en-US" dirty="0" smtClean="0"/>
          </a:p>
          <a:p>
            <a:pPr lvl="1"/>
            <a:r>
              <a:rPr lang="en-US" sz="3000" dirty="0"/>
              <a:t>Failing to adequately open the </a:t>
            </a:r>
            <a:r>
              <a:rPr lang="en-US" sz="3000" dirty="0" smtClean="0"/>
              <a:t>airway</a:t>
            </a:r>
          </a:p>
          <a:p>
            <a:pPr lvl="1"/>
            <a:r>
              <a:rPr lang="en-US" sz="3000" dirty="0"/>
              <a:t>Failing to maintain an open airway</a:t>
            </a:r>
            <a:endParaRPr lang="en-US" sz="3000" dirty="0" smtClean="0"/>
          </a:p>
          <a:p>
            <a:pPr lvl="1"/>
            <a:r>
              <a:rPr lang="en-US" sz="3000" dirty="0"/>
              <a:t>Failing to maintain a good seal</a:t>
            </a:r>
            <a:endParaRPr lang="en-US" sz="3000" dirty="0" smtClean="0"/>
          </a:p>
          <a:p>
            <a:pPr lvl="1"/>
            <a:r>
              <a:rPr lang="en-US" sz="3000" dirty="0"/>
              <a:t>Breathing too fast or forcefully</a:t>
            </a:r>
            <a:endParaRPr lang="en-US" sz="3000" dirty="0" smtClean="0"/>
          </a:p>
          <a:p>
            <a:pPr lvl="1"/>
            <a:r>
              <a:rPr lang="en-US" sz="3000" dirty="0"/>
              <a:t>Completing cycles too slowly or quickly</a:t>
            </a:r>
            <a:endParaRPr lang="en-US" sz="3000" dirty="0" smtClean="0"/>
          </a:p>
          <a:p>
            <a:pPr lvl="1"/>
            <a:r>
              <a:rPr lang="en-US" sz="3000" dirty="0"/>
              <a:t>Performing compressions with poor </a:t>
            </a:r>
            <a:r>
              <a:rPr lang="en-US" sz="3000" dirty="0" smtClean="0"/>
              <a:t>positioning</a:t>
            </a:r>
          </a:p>
          <a:p>
            <a:pPr lvl="1"/>
            <a:r>
              <a:rPr lang="en-US" sz="3000" dirty="0"/>
              <a:t>Performing compressions that are too shallow or deep</a:t>
            </a:r>
            <a:endParaRPr lang="en-US" sz="3000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4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Airway Obstruction (Choking)</a:t>
            </a:r>
            <a:br>
              <a:rPr lang="en-US" sz="4400" dirty="0" smtClean="0"/>
            </a:br>
            <a:r>
              <a:rPr lang="en-US" sz="3100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You must be able to quickly distinguish choking from other causes of sudden respiratory failure.</a:t>
            </a:r>
          </a:p>
          <a:p>
            <a:pPr lvl="1"/>
            <a:r>
              <a:rPr lang="en-US" dirty="0"/>
              <a:t>Key to preventing hypoxia, loss of consciousness, and cardiac arrest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5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Airway Obstruction (Choking)</a:t>
            </a:r>
            <a:br>
              <a:rPr lang="en-US" sz="4400" dirty="0" smtClean="0"/>
            </a:br>
            <a:r>
              <a:rPr lang="en-US" sz="3100" dirty="0" smtClean="0"/>
              <a:t>(2 of 2)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Common causes include:</a:t>
            </a:r>
          </a:p>
          <a:p>
            <a:pPr lvl="1"/>
            <a:r>
              <a:rPr lang="en-US" dirty="0"/>
              <a:t>Food</a:t>
            </a:r>
            <a:endParaRPr lang="en-US" dirty="0" smtClean="0"/>
          </a:p>
          <a:p>
            <a:pPr lvl="1"/>
            <a:r>
              <a:rPr lang="en-US" dirty="0"/>
              <a:t>Small objects (in children)</a:t>
            </a:r>
            <a:endParaRPr lang="en-US" dirty="0" smtClean="0"/>
          </a:p>
          <a:p>
            <a:pPr lvl="1"/>
            <a:r>
              <a:rPr lang="en-US" dirty="0"/>
              <a:t>The tongue (in unresponsive patients)</a:t>
            </a:r>
            <a:endParaRPr lang="en-US" dirty="0" smtClean="0"/>
          </a:p>
          <a:p>
            <a:pPr lvl="1"/>
            <a:r>
              <a:rPr lang="en-US" dirty="0"/>
              <a:t>Swelling of the airway passages</a:t>
            </a:r>
            <a:endParaRPr lang="en-US" dirty="0" smtClean="0"/>
          </a:p>
          <a:p>
            <a:pPr lvl="0"/>
            <a:r>
              <a:rPr lang="en-US" dirty="0" smtClean="0"/>
              <a:t>If unsure of the cause, assume it is a foreign body.</a:t>
            </a:r>
          </a:p>
          <a:p>
            <a:pPr lvl="0"/>
            <a:r>
              <a:rPr lang="en-US" dirty="0" smtClean="0"/>
              <a:t>If you believe swelling is the cause, request ALS personnel.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5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Mild Airway Obstructions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This patient:</a:t>
            </a:r>
          </a:p>
          <a:p>
            <a:pPr lvl="1"/>
            <a:r>
              <a:rPr lang="en-US" dirty="0"/>
              <a:t>Has adequate air </a:t>
            </a:r>
            <a:r>
              <a:rPr lang="en-US" dirty="0" smtClean="0"/>
              <a:t>exchange</a:t>
            </a:r>
          </a:p>
          <a:p>
            <a:pPr lvl="1"/>
            <a:r>
              <a:rPr lang="en-US" dirty="0"/>
              <a:t>Can cough forcefully</a:t>
            </a:r>
            <a:endParaRPr lang="en-US" dirty="0" smtClean="0"/>
          </a:p>
          <a:p>
            <a:pPr lvl="1"/>
            <a:r>
              <a:rPr lang="en-US" dirty="0"/>
              <a:t>May be able to speak with difficulty</a:t>
            </a:r>
            <a:endParaRPr lang="en-US" dirty="0" smtClean="0"/>
          </a:p>
          <a:p>
            <a:pPr lvl="0"/>
            <a:r>
              <a:rPr lang="en-US" dirty="0" smtClean="0"/>
              <a:t>You should:</a:t>
            </a:r>
          </a:p>
          <a:p>
            <a:pPr lvl="1"/>
            <a:r>
              <a:rPr lang="en-US" dirty="0"/>
              <a:t>Encourage the patient to </a:t>
            </a:r>
            <a:r>
              <a:rPr lang="en-US" dirty="0" smtClean="0"/>
              <a:t>cough</a:t>
            </a:r>
          </a:p>
          <a:p>
            <a:pPr lvl="1"/>
            <a:r>
              <a:rPr lang="en-US" dirty="0"/>
              <a:t>Not interfere with the patient’s attempts to expel the </a:t>
            </a:r>
            <a:r>
              <a:rPr lang="en-US" dirty="0" smtClean="0"/>
              <a:t>obstruction</a:t>
            </a:r>
          </a:p>
          <a:p>
            <a:pPr lvl="1"/>
            <a:r>
              <a:rPr lang="en-US" dirty="0" smtClean="0"/>
              <a:t>Remain with the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27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Airway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This patient:</a:t>
            </a:r>
          </a:p>
          <a:p>
            <a:pPr lvl="1"/>
            <a:r>
              <a:rPr lang="en-US" dirty="0"/>
              <a:t>Cannot speak, cough,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cry</a:t>
            </a:r>
            <a:r>
              <a:rPr lang="en-US" dirty="0"/>
              <a:t>, or </a:t>
            </a:r>
            <a:r>
              <a:rPr lang="en-US" dirty="0" smtClean="0"/>
              <a:t>breathe</a:t>
            </a:r>
          </a:p>
          <a:p>
            <a:pPr lvl="1"/>
            <a:r>
              <a:rPr lang="en-US" dirty="0"/>
              <a:t>May become </a:t>
            </a:r>
            <a:r>
              <a:rPr lang="en-US" dirty="0" smtClean="0"/>
              <a:t>cyanotic</a:t>
            </a:r>
          </a:p>
          <a:p>
            <a:pPr lvl="1"/>
            <a:r>
              <a:rPr lang="en-US" dirty="0" smtClean="0"/>
              <a:t>Will eventually lose </a:t>
            </a:r>
            <a:br>
              <a:rPr lang="en-US" dirty="0" smtClean="0"/>
            </a:br>
            <a:r>
              <a:rPr lang="en-US" dirty="0" smtClean="0"/>
              <a:t>consciousness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3600"/>
            <a:ext cx="3200400" cy="2688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86364" y="4847083"/>
            <a:ext cx="16289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Managing Airway Obstruction in Responsive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See if the patient can exchange air.</a:t>
            </a:r>
          </a:p>
          <a:p>
            <a:pPr lvl="1"/>
            <a:r>
              <a:rPr lang="en-US" dirty="0"/>
              <a:t>If the patient cannot talk, perform abdominal thrusts (the Heimlich maneuver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If more than one provider is present, one should summon help.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4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Thrusts </a:t>
            </a:r>
            <a:r>
              <a:rPr lang="en-US" sz="2800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Stand or kneel behind the patient.</a:t>
            </a:r>
          </a:p>
          <a:p>
            <a:pPr lvl="0"/>
            <a:r>
              <a:rPr lang="en-US" dirty="0" smtClean="0"/>
              <a:t>Wrap your arms around his or her waist.</a:t>
            </a:r>
          </a:p>
          <a:p>
            <a:pPr lvl="0"/>
            <a:r>
              <a:rPr lang="en-US" dirty="0" smtClean="0"/>
              <a:t>Make a fist with one hand.</a:t>
            </a:r>
          </a:p>
          <a:p>
            <a:pPr lvl="1"/>
            <a:r>
              <a:rPr lang="en-US" dirty="0"/>
              <a:t>Place the thumb side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the abdomen.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8960"/>
            <a:ext cx="2743200" cy="2859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80844" y="5966084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42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Abdominal Thrusts </a:t>
            </a:r>
            <a:r>
              <a:rPr lang="en-US" sz="2800" dirty="0" smtClean="0"/>
              <a:t>(2 </a:t>
            </a:r>
            <a:r>
              <a:rPr lang="en-US" sz="2800" dirty="0"/>
              <a:t>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Grasp your fist with your other hand and give quick, inward and upward thrusts into the abdomen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Continue until the </a:t>
            </a:r>
            <a:r>
              <a:rPr lang="en-US" dirty="0" smtClean="0"/>
              <a:t>obstruction 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relieved or the patient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becomes </a:t>
            </a:r>
            <a:r>
              <a:rPr lang="en-US" dirty="0"/>
              <a:t>unresponsive.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76" y="2708920"/>
            <a:ext cx="2743200" cy="2840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62862" y="5575056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4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 smtClean="0"/>
              <a:t>Situations </a:t>
            </a:r>
            <a:r>
              <a:rPr lang="en-US" sz="2800" dirty="0" smtClean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chest thrusts on patients who are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Obese</a:t>
            </a:r>
          </a:p>
          <a:p>
            <a:pPr lvl="1"/>
            <a:r>
              <a:rPr lang="en-US" dirty="0"/>
              <a:t>In the later stage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pregnancy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27432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0150" y="5045472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33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Situations </a:t>
            </a:r>
            <a:r>
              <a:rPr lang="en-US" sz="2800" dirty="0"/>
              <a:t>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 perform chest thrusts:</a:t>
            </a:r>
          </a:p>
          <a:p>
            <a:pPr lvl="1"/>
            <a:r>
              <a:rPr lang="en-US" dirty="0"/>
              <a:t>Stand behind the patient with your arms under the patient’s </a:t>
            </a:r>
            <a:r>
              <a:rPr lang="en-US" dirty="0" smtClean="0"/>
              <a:t>armpits.</a:t>
            </a:r>
          </a:p>
          <a:p>
            <a:pPr lvl="1"/>
            <a:r>
              <a:rPr lang="en-US" dirty="0" smtClean="0"/>
              <a:t>Wrap your arms around the chest.</a:t>
            </a:r>
          </a:p>
          <a:p>
            <a:pPr lvl="1"/>
            <a:r>
              <a:rPr lang="en-US" dirty="0" smtClean="0"/>
              <a:t>Place the thumb side of one hand in the middle of the chest.</a:t>
            </a:r>
          </a:p>
          <a:p>
            <a:pPr lvl="1"/>
            <a:r>
              <a:rPr lang="en-US" dirty="0" smtClean="0"/>
              <a:t>Grasp the fist with your other hand and pull inward on the chest.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8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Assessment </a:t>
            </a:r>
            <a:r>
              <a:rPr lang="en-US" sz="2800" dirty="0" smtClean="0"/>
              <a:t>(2 </a:t>
            </a:r>
            <a:r>
              <a:rPr lang="en-US" sz="2800" dirty="0"/>
              <a:t>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37238" cy="4525963"/>
          </a:xfrm>
        </p:spPr>
        <p:txBody>
          <a:bodyPr>
            <a:normAutofit/>
          </a:bodyPr>
          <a:lstStyle/>
          <a:p>
            <a:r>
              <a:rPr lang="en-US" dirty="0"/>
              <a:t>Check an unresponsive patient for breathing (visualizing chest rise) and a pulse (at the carotid artery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This will determine whether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should perform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rescue breathing </a:t>
            </a:r>
            <a:r>
              <a:rPr lang="en-US" dirty="0"/>
              <a:t>or CPR.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3695824"/>
            <a:ext cx="3200400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4168" y="5854747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2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Managing Airway Obstruction in Unresponsive Patients </a:t>
            </a:r>
            <a:r>
              <a:rPr lang="en-US" sz="3100" dirty="0" smtClean="0"/>
              <a:t>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7396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If a patient becomes unresponsive during attempts to relieve an obstruction:</a:t>
            </a:r>
          </a:p>
          <a:p>
            <a:pPr lvl="1"/>
            <a:r>
              <a:rPr lang="en-US" dirty="0"/>
              <a:t>Support the patient to the </a:t>
            </a:r>
            <a:r>
              <a:rPr lang="en-US" dirty="0" smtClean="0"/>
              <a:t>ground.</a:t>
            </a:r>
          </a:p>
          <a:p>
            <a:pPr lvl="1"/>
            <a:r>
              <a:rPr lang="en-US" dirty="0" smtClean="0"/>
              <a:t>Call (or send) for help.</a:t>
            </a:r>
          </a:p>
          <a:p>
            <a:pPr lvl="1"/>
            <a:r>
              <a:rPr lang="en-US" dirty="0" smtClean="0"/>
              <a:t>Perform chest compressions </a:t>
            </a:r>
            <a:br>
              <a:rPr lang="en-US" dirty="0" smtClean="0"/>
            </a:br>
            <a:r>
              <a:rPr lang="en-US" i="1" dirty="0" smtClean="0"/>
              <a:t>immediately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47" y="3336280"/>
            <a:ext cx="2925509" cy="212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6176" y="5485680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1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Managing Airway Obstruction in Unresponsive Patients </a:t>
            </a:r>
            <a:r>
              <a:rPr lang="en-US" sz="3100" dirty="0" smtClean="0"/>
              <a:t>(2 </a:t>
            </a:r>
            <a:r>
              <a:rPr lang="en-US" sz="3100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Unresponsive patient (cont’d):</a:t>
            </a:r>
          </a:p>
          <a:p>
            <a:pPr lvl="1"/>
            <a:r>
              <a:rPr lang="en-US" dirty="0"/>
              <a:t>Open the airway and look inside the mouth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If there is an object in the mouth, remove </a:t>
            </a:r>
            <a:r>
              <a:rPr lang="en-US" dirty="0" smtClean="0"/>
              <a:t>it.</a:t>
            </a:r>
          </a:p>
          <a:p>
            <a:pPr lvl="2"/>
            <a:r>
              <a:rPr lang="en-US" dirty="0" smtClean="0"/>
              <a:t>If there is no object, resume chest compressions.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56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Managing Airway Obstruction in Unresponsive Patients </a:t>
            </a:r>
            <a:r>
              <a:rPr lang="en-US" sz="3100" dirty="0" smtClean="0"/>
              <a:t>(3 </a:t>
            </a:r>
            <a:r>
              <a:rPr lang="en-US" sz="3100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Continue until obstruction is relieved or ALS arrives.</a:t>
            </a:r>
          </a:p>
          <a:p>
            <a:pPr lvl="0"/>
            <a:r>
              <a:rPr lang="en-US" dirty="0" smtClean="0"/>
              <a:t>After 2 minutes of CPR, go for help if someone has not already done so.</a:t>
            </a:r>
          </a:p>
          <a:p>
            <a:pPr lvl="0"/>
            <a:r>
              <a:rPr lang="en-US" dirty="0" smtClean="0"/>
              <a:t>Once obstruction is relieved and your breaths produce visible chest rise, check for a pulse.</a:t>
            </a:r>
          </a:p>
          <a:p>
            <a:pPr lvl="1"/>
            <a:r>
              <a:rPr lang="en-US" dirty="0"/>
              <a:t>If no pulse, continue CPR until help arrives.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4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Airway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7760" cy="4525963"/>
          </a:xfrm>
        </p:spPr>
        <p:txBody>
          <a:bodyPr/>
          <a:lstStyle/>
          <a:p>
            <a:r>
              <a:rPr lang="en-US" dirty="0"/>
              <a:t>Open the airway before performing rescue breathing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Head tilt–chin lift </a:t>
            </a:r>
            <a:r>
              <a:rPr lang="en-US" dirty="0" smtClean="0"/>
              <a:t>maneuver</a:t>
            </a:r>
          </a:p>
          <a:p>
            <a:pPr lvl="1"/>
            <a:r>
              <a:rPr lang="en-US" dirty="0"/>
              <a:t>Jaw-thrust maneuver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if a spinal injury is suspected)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08" y="1484784"/>
            <a:ext cx="2700002" cy="248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64" y="4345765"/>
            <a:ext cx="3020998" cy="190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9704" y="3994661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9420" y="6269112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8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Providing Rescue </a:t>
            </a:r>
            <a:r>
              <a:rPr lang="en-US" sz="4400" dirty="0" smtClean="0"/>
              <a:t>Breathing</a:t>
            </a:r>
            <a:br>
              <a:rPr lang="en-US" sz="4400" dirty="0" smtClean="0"/>
            </a:br>
            <a:r>
              <a:rPr lang="en-US" sz="3100" dirty="0" smtClean="0"/>
              <a:t>(1 of 2)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Blow air into the lungs of an apneic patient</a:t>
            </a:r>
            <a:r>
              <a:rPr lang="en-US" dirty="0" smtClean="0"/>
              <a:t>.</a:t>
            </a:r>
          </a:p>
          <a:p>
            <a:r>
              <a:rPr lang="en-US" dirty="0"/>
              <a:t>Continue to breathe for the patient if a pulse is present but he or she is not breathing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One breath every 3 to 5 seconds for children ages 1 to the onset of </a:t>
            </a:r>
            <a:r>
              <a:rPr lang="en-US" dirty="0" smtClean="0"/>
              <a:t>puberty</a:t>
            </a:r>
          </a:p>
          <a:p>
            <a:pPr lvl="1"/>
            <a:r>
              <a:rPr lang="en-US" dirty="0"/>
              <a:t>One breath every 5 to 6 seconds for adults</a:t>
            </a:r>
          </a:p>
        </p:txBody>
      </p:sp>
    </p:spTree>
    <p:extLst>
      <p:ext uri="{BB962C8B-B14F-4D97-AF65-F5344CB8AC3E}">
        <p14:creationId xmlns:p14="http://schemas.microsoft.com/office/powerpoint/2010/main" val="316443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Rescue Breathing</a:t>
            </a:r>
            <a:br>
              <a:rPr lang="en-US" dirty="0"/>
            </a:br>
            <a:r>
              <a:rPr lang="en-US" sz="2800" dirty="0" smtClean="0"/>
              <a:t>(2 </a:t>
            </a:r>
            <a:r>
              <a:rPr lang="en-US" sz="2800" dirty="0"/>
              <a:t>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 just enough air to produce chest rise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 not ventilate too fast or with too much volume</a:t>
            </a:r>
          </a:p>
          <a:p>
            <a:r>
              <a:rPr lang="en-US" dirty="0"/>
              <a:t>If the chest does not rise, reposition the head and attempt to deliver another breath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If two attempts are unsuccessful, suspect an airway obstruction.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87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Methods for Performing Rescue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Mouth-to-mask</a:t>
            </a:r>
          </a:p>
          <a:p>
            <a:r>
              <a:rPr lang="en-US" dirty="0"/>
              <a:t>Mask-to-stoma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60"/>
            <a:ext cx="3291840" cy="2399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66167"/>
            <a:ext cx="3291840" cy="2079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5422" y="5493748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5114" y="5470624"/>
            <a:ext cx="27703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Jones &amp; Bartlett Learning. Courtesy of MIEMSS.</a:t>
            </a:r>
            <a:endParaRPr lang="en-IN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8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CPR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CPR is a combination of chest compressions and rescue breaths</a:t>
            </a:r>
            <a:r>
              <a:rPr lang="en-US" sz="3500" dirty="0" smtClean="0"/>
              <a:t>.</a:t>
            </a:r>
            <a:endParaRPr lang="en-US" dirty="0" smtClean="0"/>
          </a:p>
          <a:p>
            <a:pPr lvl="1"/>
            <a:r>
              <a:rPr lang="en-US" sz="3000" dirty="0"/>
              <a:t>Begin CPR with chest compressions</a:t>
            </a:r>
            <a:r>
              <a:rPr lang="en-US" sz="3000" dirty="0" smtClean="0"/>
              <a:t>.</a:t>
            </a:r>
          </a:p>
          <a:p>
            <a:pPr lvl="1"/>
            <a:r>
              <a:rPr lang="en-US" sz="3000" dirty="0" smtClean="0"/>
              <a:t>Continue until a defibrillator is available.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500" dirty="0" smtClean="0"/>
              <a:t>Indicated </a:t>
            </a:r>
            <a:r>
              <a:rPr lang="en-US" sz="3500" dirty="0"/>
              <a:t>in:</a:t>
            </a:r>
          </a:p>
          <a:p>
            <a:pPr lvl="1">
              <a:spcBef>
                <a:spcPts val="572"/>
              </a:spcBef>
            </a:pPr>
            <a:r>
              <a:rPr lang="en-US" sz="3000" dirty="0"/>
              <a:t>An unresponsive patient who is not breathing (or has agonal gasps</a:t>
            </a:r>
            <a:r>
              <a:rPr lang="en-US" sz="3000" dirty="0" smtClean="0"/>
              <a:t>)</a:t>
            </a:r>
          </a:p>
          <a:p>
            <a:pPr lvl="1">
              <a:spcBef>
                <a:spcPts val="572"/>
              </a:spcBef>
            </a:pPr>
            <a:r>
              <a:rPr lang="en-US" sz="3000" dirty="0"/>
              <a:t>An unresponsive, nonbreathing child with no pulse or a pulse of less than 60 beats per minute with signs of poor </a:t>
            </a:r>
            <a:r>
              <a:rPr lang="en-US" sz="3000" dirty="0" smtClean="0"/>
              <a:t>perfusion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908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</a:t>
            </a:r>
            <a:r>
              <a:rPr lang="en-US" dirty="0" smtClean="0"/>
              <a:t>CPR </a:t>
            </a:r>
            <a:r>
              <a:rPr lang="en-US" sz="2800" dirty="0" smtClean="0"/>
              <a:t>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yourself and the patient</a:t>
            </a:r>
            <a:r>
              <a:rPr lang="en-US" dirty="0" smtClean="0"/>
              <a:t>.</a:t>
            </a:r>
          </a:p>
          <a:p>
            <a:r>
              <a:rPr lang="en-US" dirty="0"/>
              <a:t>Place the heel of one hand in the center of the chest, between the nipples</a:t>
            </a:r>
            <a:r>
              <a:rPr lang="en-US" dirty="0" smtClean="0"/>
              <a:t>.</a:t>
            </a:r>
          </a:p>
          <a:p>
            <a:r>
              <a:rPr lang="en-US" dirty="0"/>
              <a:t>Place your other hand on top of the first and lock your fingers together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69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1280</Words>
  <Application>Microsoft Office PowerPoint</Application>
  <PresentationFormat>On-screen Show (4:3)</PresentationFormat>
  <Paragraphs>180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Chapter 4</vt:lpstr>
      <vt:lpstr>Patient Assessment (1 of 2)</vt:lpstr>
      <vt:lpstr>Patient Assessment (2 of 2)</vt:lpstr>
      <vt:lpstr>Opening the Airway</vt:lpstr>
      <vt:lpstr>Providing Rescue Breathing (1 of 2)</vt:lpstr>
      <vt:lpstr>Providing Rescue Breathing (2 of 2)</vt:lpstr>
      <vt:lpstr>Methods for Performing Rescue Breathing</vt:lpstr>
      <vt:lpstr>Performing CPR</vt:lpstr>
      <vt:lpstr>Adult CPR (1 of 3)</vt:lpstr>
      <vt:lpstr>Adult CPR (2 of 3)</vt:lpstr>
      <vt:lpstr>Adult CPR (3 of 3)</vt:lpstr>
      <vt:lpstr>Child CPR (1 of 3)</vt:lpstr>
      <vt:lpstr>Child CPR (2 of 3)</vt:lpstr>
      <vt:lpstr>Child CPR (3 of 3)</vt:lpstr>
      <vt:lpstr>Two-Person CPR (1 of 3)</vt:lpstr>
      <vt:lpstr>Two-Person CPR (2 of 3)</vt:lpstr>
      <vt:lpstr>Two-Person CPR (3 of 3)</vt:lpstr>
      <vt:lpstr>Stopping CPR</vt:lpstr>
      <vt:lpstr>CPR Complications and Errors (1 of 2)</vt:lpstr>
      <vt:lpstr>CPR Complications and Errors (2 of 2)</vt:lpstr>
      <vt:lpstr>Airway Obstruction (Choking) (1 of 2)</vt:lpstr>
      <vt:lpstr>Airway Obstruction (Choking) (2 of 2)</vt:lpstr>
      <vt:lpstr>Mild Airway Obstructions</vt:lpstr>
      <vt:lpstr>Severe Airway Obstruction</vt:lpstr>
      <vt:lpstr>Managing Airway Obstruction in Responsive Patients</vt:lpstr>
      <vt:lpstr>Abdominal Thrusts (1 of 2)</vt:lpstr>
      <vt:lpstr>Abdominal Thrusts (2 of 2)</vt:lpstr>
      <vt:lpstr>Special Situations (1 of 2)</vt:lpstr>
      <vt:lpstr>Special Situations (1 of 2)</vt:lpstr>
      <vt:lpstr>Managing Airway Obstruction in Unresponsive Patients (1 of 3)</vt:lpstr>
      <vt:lpstr>Managing Airway Obstruction in Unresponsive Patients (2 of 3)</vt:lpstr>
      <vt:lpstr>Managing Airway Obstruction in Unresponsive Patients (3 of 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Ra.s</dc:creator>
  <cp:lastModifiedBy>Owner</cp:lastModifiedBy>
  <cp:revision>100</cp:revision>
  <cp:lastPrinted>2017-01-24T16:11:36Z</cp:lastPrinted>
  <dcterms:created xsi:type="dcterms:W3CDTF">2016-06-14T13:48:28Z</dcterms:created>
  <dcterms:modified xsi:type="dcterms:W3CDTF">2017-01-24T16:11:40Z</dcterms:modified>
</cp:coreProperties>
</file>