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7314" autoAdjust="0"/>
  </p:normalViewPr>
  <p:slideViewPr>
    <p:cSldViewPr>
      <p:cViewPr>
        <p:scale>
          <a:sx n="121" d="100"/>
          <a:sy n="121" d="100"/>
        </p:scale>
        <p:origin x="-1344" y="6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0322DF-7BDA-48F3-AEF7-3A055189454A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66DC1D-D253-44FC-8BC5-3979C098F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33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CB10FB-7727-4050-800F-70639B137E35}" type="datetimeFigureOut">
              <a:rPr lang="en-IN" smtClean="0"/>
              <a:t>24-01-2017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83BAB8-8997-4C64-AA0E-03655497F17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43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BAB8-8997-4C64-AA0E-03655497F178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697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1330"/>
            <a:ext cx="7772400" cy="1107554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848872" cy="6480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776-E19F-43E0-BF02-2A0A8E2F40B8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B4E-CB51-476C-A899-53E5FE6DB9E3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758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3B3D-1FE8-4315-852E-0F540DAC0F53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368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EC3D-3972-485C-997F-ECDBFEA7B49F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590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81B8-38CA-458B-AC38-992BBF95E6BC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12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5CF0-3AD7-40BC-8C44-F7DD89C88160}" type="datetime1">
              <a:rPr lang="en-IN" smtClean="0"/>
              <a:t>24-01-2017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727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6B28-7B78-4E06-9FD9-3BFD59D809DE}" type="datetime1">
              <a:rPr lang="en-IN" smtClean="0"/>
              <a:t>24-01-2017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634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992-1DCB-49E9-A546-98462A2A62FE}" type="datetime1">
              <a:rPr lang="en-IN" smtClean="0"/>
              <a:t>24-01-2017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35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F71F-6943-4E94-BB47-2AFF347B2567}" type="datetime1">
              <a:rPr lang="en-IN" smtClean="0"/>
              <a:t>24-01-2017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51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03EE-B3CE-4DD4-9153-F398E30E5D55}" type="datetime1">
              <a:rPr lang="en-IN" smtClean="0"/>
              <a:t>24-01-2017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912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C0B2-CEC9-451E-B920-76F17717EB1C}" type="datetime1">
              <a:rPr lang="en-IN" smtClean="0"/>
              <a:t>24-01-2017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E905-4F8B-42E9-A4AF-806540BF06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16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1D31-AA63-4E2A-AD6F-A4BE6AEB61EC}" type="datetime1">
              <a:rPr lang="en-IN" smtClean="0"/>
              <a:t>24-01-2017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58FE905-4F8B-42E9-A4AF-806540BF06E2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4984"/>
            <a:ext cx="7772400" cy="1107554"/>
          </a:xfrm>
        </p:spPr>
        <p:txBody>
          <a:bodyPr>
            <a:normAutofit/>
          </a:bodyPr>
          <a:lstStyle/>
          <a:p>
            <a:r>
              <a:rPr lang="en-IN" sz="4800" dirty="0"/>
              <a:t>Chapter </a:t>
            </a:r>
            <a:r>
              <a:rPr lang="en-IN" sz="4800" dirty="0" smtClean="0"/>
              <a:t>6</a:t>
            </a:r>
            <a:endParaRPr lang="en-IN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936" y="4518798"/>
            <a:ext cx="8280920" cy="1224136"/>
          </a:xfrm>
        </p:spPr>
        <p:txBody>
          <a:bodyPr>
            <a:noAutofit/>
          </a:bodyPr>
          <a:lstStyle/>
          <a:p>
            <a:r>
              <a:rPr lang="en-US" dirty="0"/>
              <a:t>Resuscitation Adjuncts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5910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Ventilation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pPr lvl="0"/>
            <a:r>
              <a:rPr lang="en-US" dirty="0" smtClean="0"/>
              <a:t>The mask must:</a:t>
            </a:r>
            <a:endParaRPr lang="en-IN" dirty="0" smtClean="0"/>
          </a:p>
          <a:p>
            <a:pPr lvl="1"/>
            <a:r>
              <a:rPr lang="en-US" dirty="0" smtClean="0"/>
              <a:t>Fit well</a:t>
            </a:r>
            <a:endParaRPr lang="en-IN" dirty="0" smtClean="0"/>
          </a:p>
          <a:p>
            <a:pPr lvl="1"/>
            <a:r>
              <a:rPr lang="en-US" dirty="0" smtClean="0"/>
              <a:t>Have a one-way valve</a:t>
            </a:r>
            <a:endParaRPr lang="en-IN" dirty="0" smtClean="0"/>
          </a:p>
          <a:p>
            <a:pPr lvl="1"/>
            <a:r>
              <a:rPr lang="en-US" dirty="0" smtClean="0"/>
              <a:t>Be made of transparent material</a:t>
            </a:r>
            <a:endParaRPr lang="en-IN" dirty="0" smtClean="0"/>
          </a:p>
          <a:p>
            <a:pPr lvl="1"/>
            <a:r>
              <a:rPr lang="en-US" dirty="0" smtClean="0"/>
              <a:t>Be available in infant, child, and adult sizes</a:t>
            </a:r>
            <a:endParaRPr lang="en-IN" dirty="0" smtClean="0"/>
          </a:p>
          <a:p>
            <a:endParaRPr lang="en-US" dirty="0"/>
          </a:p>
        </p:txBody>
      </p:sp>
      <p:pic>
        <p:nvPicPr>
          <p:cNvPr id="2052" name="Picture 4" descr="\\172.16.33.26\Art\OUTPUT\JB LEARNING\HEALTH_CARE_PROVIDER_ITK\Jpeg\Ch06\9781284105698_CH06_FIGF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4612"/>
            <a:ext cx="274320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72.16.33.26\Art\OUTPUT\JB LEARNING\HEALTH_CARE_PROVIDER_ITK\Jpeg\Ch06\9781284105698_CH06_FIGF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2743200" cy="22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79440" y="3429000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77856" y="6065738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Mouth-to-Mask Rescue 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Position yourself at the patient’s head.</a:t>
            </a:r>
            <a:endParaRPr lang="en-IN" dirty="0"/>
          </a:p>
          <a:p>
            <a:pPr lvl="0"/>
            <a:r>
              <a:rPr lang="en-US" dirty="0"/>
              <a:t>Open the airway.</a:t>
            </a:r>
            <a:endParaRPr lang="en-IN" dirty="0"/>
          </a:p>
          <a:p>
            <a:pPr lvl="0"/>
            <a:r>
              <a:rPr lang="en-US" dirty="0"/>
              <a:t>Create a good seal over the mouth and nose.</a:t>
            </a:r>
            <a:endParaRPr lang="en-IN" dirty="0"/>
          </a:p>
          <a:p>
            <a:pPr lvl="0"/>
            <a:r>
              <a:rPr lang="en-US" dirty="0"/>
              <a:t>Perform rescue breathing.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\\172.16.33.26\Art\OUTPUT\JB LEARNING\HEALTH_CARE_PROVIDER_ITK\Jpeg\Ch06\9781284105698_CH06_FIGF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0691"/>
            <a:ext cx="27432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72.16.33.26\Art\OUTPUT\JB LEARNING\HEALTH_CARE_PROVIDER_ITK\Jpeg\Ch06\9781284105698_CH06_FIGF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2743200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25540" y="3603450"/>
            <a:ext cx="1628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5540" y="5874369"/>
            <a:ext cx="1628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Bag-Valve-Mask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Can be used with an oral or nasal airway</a:t>
            </a:r>
            <a:endParaRPr lang="en-IN" dirty="0"/>
          </a:p>
          <a:p>
            <a:pPr lvl="0"/>
            <a:r>
              <a:rPr lang="en-US" dirty="0"/>
              <a:t>Delivers a higher concentration of oxygen than a ventilation mask alone</a:t>
            </a:r>
            <a:endParaRPr lang="en-IN" dirty="0"/>
          </a:p>
          <a:p>
            <a:pPr lvl="0"/>
            <a:r>
              <a:rPr lang="en-US" dirty="0"/>
              <a:t>Practice regularly.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\\172.16.33.26\Art\OUTPUT\JB LEARNING\HEALTH_CARE_PROVIDER_ITK\Jpeg\Ch06\9781284105698_CH06_FIGF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3880896"/>
            <a:ext cx="3017520" cy="19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11557" y="5809504"/>
            <a:ext cx="26691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Academy of </a:t>
            </a:r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Surgeons.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Bag-Valve-Mask </a:t>
            </a:r>
            <a:r>
              <a:rPr lang="en-US" sz="2800" dirty="0" smtClean="0"/>
              <a:t>(2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78112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500" dirty="0" smtClean="0"/>
              <a:t>Most effective when used by two providers.</a:t>
            </a:r>
            <a:endParaRPr lang="en-IN" sz="3500" dirty="0" smtClean="0"/>
          </a:p>
          <a:p>
            <a:pPr lvl="1"/>
            <a:r>
              <a:rPr lang="en-US" sz="3000" dirty="0" smtClean="0"/>
              <a:t>One maintains an open airway and mask-to-face seal</a:t>
            </a:r>
            <a:endParaRPr lang="en-IN" sz="3000" dirty="0" smtClean="0"/>
          </a:p>
          <a:p>
            <a:pPr lvl="1"/>
            <a:r>
              <a:rPr lang="en-US" sz="3000" dirty="0" smtClean="0"/>
              <a:t>One squeezes the bag</a:t>
            </a:r>
            <a:endParaRPr lang="en-IN" sz="3000" dirty="0" smtClean="0"/>
          </a:p>
          <a:p>
            <a:pPr lvl="0"/>
            <a:r>
              <a:rPr lang="en-US" sz="3500" dirty="0" smtClean="0"/>
              <a:t>Bag compressions and rescue breathing should be smooth, not forceful.</a:t>
            </a:r>
            <a:endParaRPr lang="en-IN" sz="3500" dirty="0" smtClean="0"/>
          </a:p>
          <a:p>
            <a:endParaRPr lang="en-US" dirty="0"/>
          </a:p>
        </p:txBody>
      </p:sp>
      <p:pic>
        <p:nvPicPr>
          <p:cNvPr id="5122" name="Picture 2" descr="\\172.16.33.26\Art\OUTPUT\JB LEARNING\HEALTH_CARE_PROVIDER_ITK\Jpeg\Ch06\9781284105698_CH06_FIG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4605"/>
            <a:ext cx="3200400" cy="21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68724" y="4515776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7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Rescue Airway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Advantages</a:t>
            </a:r>
            <a:endParaRPr lang="en-IN" dirty="0" smtClean="0"/>
          </a:p>
          <a:p>
            <a:pPr lvl="1"/>
            <a:r>
              <a:rPr lang="en-US" dirty="0" smtClean="0"/>
              <a:t>Blind insertion</a:t>
            </a:r>
            <a:endParaRPr lang="en-IN" dirty="0" smtClean="0"/>
          </a:p>
          <a:p>
            <a:pPr lvl="1"/>
            <a:r>
              <a:rPr lang="en-US" dirty="0" smtClean="0"/>
              <a:t>No mask seal is needed</a:t>
            </a:r>
            <a:endParaRPr lang="en-IN" dirty="0" smtClean="0"/>
          </a:p>
          <a:p>
            <a:pPr lvl="1"/>
            <a:r>
              <a:rPr lang="en-US" dirty="0" smtClean="0"/>
              <a:t>Offers some protection from aspiration</a:t>
            </a:r>
            <a:endParaRPr lang="en-IN" dirty="0" smtClean="0"/>
          </a:p>
          <a:p>
            <a:pPr lvl="0"/>
            <a:r>
              <a:rPr lang="en-US" dirty="0" smtClean="0"/>
              <a:t>Disadvantages</a:t>
            </a:r>
            <a:endParaRPr lang="en-IN" dirty="0" smtClean="0"/>
          </a:p>
          <a:p>
            <a:pPr lvl="1"/>
            <a:r>
              <a:rPr lang="en-US" dirty="0" smtClean="0"/>
              <a:t>Ineffective if the cuff malfunctions</a:t>
            </a:r>
            <a:endParaRPr lang="en-IN" dirty="0" smtClean="0"/>
          </a:p>
          <a:p>
            <a:pPr lvl="1"/>
            <a:r>
              <a:rPr lang="en-US" dirty="0" smtClean="0"/>
              <a:t>Require assessment of lung sounds</a:t>
            </a:r>
            <a:endParaRPr lang="en-IN" dirty="0" smtClean="0"/>
          </a:p>
          <a:p>
            <a:pPr lvl="1"/>
            <a:r>
              <a:rPr lang="en-US" dirty="0" smtClean="0"/>
              <a:t>Cannot be used on all patients</a:t>
            </a:r>
            <a:endParaRPr lang="en-IN" dirty="0" smtClean="0"/>
          </a:p>
          <a:p>
            <a:pPr lvl="1"/>
            <a:r>
              <a:rPr lang="en-US" dirty="0" smtClean="0"/>
              <a:t>May not come in pediatric sizes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55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Esophageal Tracheal </a:t>
            </a:r>
            <a:r>
              <a:rPr lang="en-US" dirty="0" err="1" smtClean="0"/>
              <a:t>Combitube</a:t>
            </a:r>
            <a:r>
              <a:rPr lang="en-US" dirty="0" smtClean="0"/>
              <a:t> (ETC)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Double-lumen tube</a:t>
            </a:r>
            <a:endParaRPr lang="en-IN" dirty="0" smtClean="0"/>
          </a:p>
          <a:p>
            <a:pPr lvl="0"/>
            <a:r>
              <a:rPr lang="en-US" dirty="0" smtClean="0"/>
              <a:t>Blue (#1) lumen</a:t>
            </a:r>
            <a:endParaRPr lang="en-IN" dirty="0" smtClean="0"/>
          </a:p>
          <a:p>
            <a:pPr lvl="1"/>
            <a:r>
              <a:rPr lang="en-US" dirty="0" smtClean="0"/>
              <a:t>Primary ventilation</a:t>
            </a:r>
            <a:endParaRPr lang="en-IN" dirty="0" smtClean="0"/>
          </a:p>
          <a:p>
            <a:pPr lvl="1"/>
            <a:r>
              <a:rPr lang="en-US" dirty="0" smtClean="0"/>
              <a:t>Used if inserted into the esophagus</a:t>
            </a:r>
            <a:endParaRPr lang="en-IN" dirty="0" smtClean="0"/>
          </a:p>
          <a:p>
            <a:pPr lvl="0"/>
            <a:r>
              <a:rPr lang="en-US" dirty="0" smtClean="0"/>
              <a:t>Clear (#2) lumen</a:t>
            </a:r>
            <a:endParaRPr lang="en-IN" dirty="0" smtClean="0"/>
          </a:p>
          <a:p>
            <a:pPr lvl="1"/>
            <a:r>
              <a:rPr lang="en-US" dirty="0" smtClean="0"/>
              <a:t>Secondary ventilation</a:t>
            </a:r>
            <a:endParaRPr lang="en-IN" dirty="0" smtClean="0"/>
          </a:p>
          <a:p>
            <a:pPr lvl="1"/>
            <a:r>
              <a:rPr lang="en-US" dirty="0" smtClean="0"/>
              <a:t>Used if inserted into the trachea</a:t>
            </a:r>
            <a:endParaRPr lang="en-IN" dirty="0" smtClean="0"/>
          </a:p>
          <a:p>
            <a:endParaRPr lang="en-US" dirty="0"/>
          </a:p>
        </p:txBody>
      </p:sp>
      <p:pic>
        <p:nvPicPr>
          <p:cNvPr id="6146" name="Picture 2" descr="\\172.16.33.26\Art\OUTPUT\JB LEARNING\HEALTH_CARE_PROVIDER_ITK\Jpeg\Ch06\9781284105698_CH06_FIGF2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6" y="1242440"/>
            <a:ext cx="201215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72.16.33.26\Art\OUTPUT\JB LEARNING\HEALTH_CARE_PROVIDER_ITK\Jpeg\Ch06\9781284105698_CH06_FIGF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92" y="3815296"/>
            <a:ext cx="204409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81458" y="3530299"/>
            <a:ext cx="16610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0213" y="6103155"/>
            <a:ext cx="16610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lvl="0"/>
            <a:r>
              <a:rPr lang="en-US" dirty="0"/>
              <a:t>Single-lumen airway</a:t>
            </a:r>
            <a:endParaRPr lang="en-IN" dirty="0"/>
          </a:p>
          <a:p>
            <a:pPr lvl="0"/>
            <a:r>
              <a:rPr lang="en-US" dirty="0"/>
              <a:t>Blindly inserted into the esophagus</a:t>
            </a:r>
            <a:endParaRPr lang="en-IN" dirty="0"/>
          </a:p>
          <a:p>
            <a:pPr lvl="0"/>
            <a:r>
              <a:rPr lang="en-US" dirty="0"/>
              <a:t>Curved tube with ventilation ports between two inflatable </a:t>
            </a:r>
            <a:r>
              <a:rPr lang="en-US" dirty="0" smtClean="0"/>
              <a:t>cuffs</a:t>
            </a:r>
          </a:p>
          <a:p>
            <a:pPr marL="0" lvl="0" indent="0">
              <a:buNone/>
            </a:pP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\\172.16.33.26\Art\OUTPUT\JB LEARNING\HEALTH_CARE_PROVIDER_ITK\Jpeg\Ch06\9781284105698_CH06_FIG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21" y="1292591"/>
            <a:ext cx="3200400" cy="18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72.16.33.26\Art\OUTPUT\JB LEARNING\HEALTH_CARE_PROVIDER_ITK\Jpeg\Ch06\9781284105698_CH06_FIGF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239860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87850" y="3145208"/>
            <a:ext cx="15440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Courtesy of King Systems.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2781" y="5720829"/>
            <a:ext cx="1628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Mask Airway (LMA)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lvl="0"/>
            <a:r>
              <a:rPr lang="en-US" dirty="0"/>
              <a:t>Single-lumen</a:t>
            </a:r>
            <a:endParaRPr lang="en-IN" dirty="0"/>
          </a:p>
          <a:p>
            <a:pPr lvl="0"/>
            <a:r>
              <a:rPr lang="en-US" dirty="0"/>
              <a:t>Mask-like cuff protects the airway</a:t>
            </a:r>
            <a:endParaRPr lang="en-IN" dirty="0"/>
          </a:p>
          <a:p>
            <a:pPr lvl="0"/>
            <a:r>
              <a:rPr lang="en-US" dirty="0"/>
              <a:t>Blocks esophagus</a:t>
            </a:r>
            <a:endParaRPr lang="en-IN" dirty="0"/>
          </a:p>
          <a:p>
            <a:pPr lvl="0"/>
            <a:r>
              <a:rPr lang="en-US" dirty="0"/>
              <a:t>Allows air to enter the trachea only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28" y="2113280"/>
            <a:ext cx="3200400" cy="2631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4398" y="4748341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Endotracheal Intubation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Should not interrupt chest compressions</a:t>
            </a:r>
            <a:endParaRPr lang="en-IN" dirty="0" smtClean="0"/>
          </a:p>
          <a:p>
            <a:pPr lvl="0"/>
            <a:r>
              <a:rPr lang="en-US" dirty="0" smtClean="0"/>
              <a:t>Once advanced airway device is in place:</a:t>
            </a:r>
            <a:endParaRPr lang="en-IN" dirty="0" smtClean="0"/>
          </a:p>
          <a:p>
            <a:pPr lvl="1"/>
            <a:r>
              <a:rPr lang="en-US" dirty="0" smtClean="0"/>
              <a:t>Deliver continuous compressions (100 to 120/min) and ventilations (10/min).</a:t>
            </a:r>
            <a:endParaRPr lang="en-IN" dirty="0" smtClean="0"/>
          </a:p>
          <a:p>
            <a:pPr lvl="1"/>
            <a:r>
              <a:rPr lang="en-US" dirty="0" smtClean="0"/>
              <a:t>Do not attempt to synchronize compressions and ventilations.</a:t>
            </a:r>
            <a:endParaRPr lang="en-IN" dirty="0" smtClean="0"/>
          </a:p>
          <a:p>
            <a:pPr lvl="1"/>
            <a:r>
              <a:rPr lang="en-US" dirty="0" smtClean="0"/>
              <a:t>Do not pause compressions to deliver a ventilation.</a:t>
            </a:r>
            <a:endParaRPr lang="en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Confirmation of Advanced Airway 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When an advanced airway is placed:</a:t>
            </a:r>
            <a:endParaRPr lang="en-IN" dirty="0" smtClean="0"/>
          </a:p>
          <a:p>
            <a:pPr lvl="1"/>
            <a:r>
              <a:rPr lang="en-US" dirty="0" smtClean="0"/>
              <a:t>Visualize chest rise.</a:t>
            </a:r>
            <a:endParaRPr lang="en-IN" dirty="0" smtClean="0"/>
          </a:p>
          <a:p>
            <a:pPr lvl="1"/>
            <a:r>
              <a:rPr lang="en-US" dirty="0" smtClean="0"/>
              <a:t>Verify bilateral lung sounds.</a:t>
            </a:r>
            <a:endParaRPr lang="en-IN" dirty="0" smtClean="0"/>
          </a:p>
          <a:p>
            <a:pPr lvl="1"/>
            <a:r>
              <a:rPr lang="en-US" dirty="0" smtClean="0"/>
              <a:t>Confirm the absence of sounds over the epigastrium.</a:t>
            </a:r>
            <a:endParaRPr lang="en-IN" dirty="0" smtClean="0"/>
          </a:p>
          <a:p>
            <a:pPr lvl="1"/>
            <a:r>
              <a:rPr lang="en-US" dirty="0" smtClean="0"/>
              <a:t>Perform quantitative waveform </a:t>
            </a:r>
            <a:r>
              <a:rPr lang="en-US" dirty="0" err="1" smtClean="0"/>
              <a:t>capnography</a:t>
            </a:r>
            <a:r>
              <a:rPr lang="en-US" dirty="0" smtClean="0"/>
              <a:t>.</a:t>
            </a:r>
            <a:endParaRPr lang="en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Suction Units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Prevent secretions from obstructing the airway or being aspirated.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24944"/>
            <a:ext cx="3200400" cy="2254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5488"/>
            <a:ext cx="3200400" cy="2510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01175" y="5182592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1067" y="5217195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Impedance Threshold</a:t>
            </a:r>
            <a:br>
              <a:rPr lang="en-US" sz="4400" dirty="0" smtClean="0"/>
            </a:br>
            <a:r>
              <a:rPr lang="en-US" sz="4400" dirty="0" smtClean="0"/>
              <a:t>Device </a:t>
            </a:r>
            <a:r>
              <a:rPr lang="en-US" sz="4400" dirty="0"/>
              <a:t>(ITD</a:t>
            </a:r>
            <a:r>
              <a:rPr lang="en-US" sz="4400" dirty="0" smtClean="0"/>
              <a:t>)</a:t>
            </a:r>
            <a:r>
              <a:rPr lang="en-US" dirty="0" smtClean="0"/>
              <a:t> </a:t>
            </a:r>
            <a:r>
              <a:rPr lang="en-US" sz="3100" dirty="0" smtClean="0"/>
              <a:t>(1 of 2)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Device placed between the ET tube and a BVM.</a:t>
            </a:r>
            <a:endParaRPr lang="en-IN" dirty="0"/>
          </a:p>
          <a:p>
            <a:pPr lvl="0"/>
            <a:r>
              <a:rPr lang="en-US" dirty="0"/>
              <a:t>Designed to limit the air from entering the lungs during the recoil phase between chest compressions.</a:t>
            </a:r>
            <a:endParaRPr lang="en-IN" dirty="0"/>
          </a:p>
          <a:p>
            <a:pPr lvl="0"/>
            <a:r>
              <a:rPr lang="en-US" dirty="0"/>
              <a:t>Improves cardiac filling and circulation</a:t>
            </a:r>
            <a:endParaRPr lang="en-IN" dirty="0"/>
          </a:p>
          <a:p>
            <a:pPr lvl="0"/>
            <a:endParaRPr lang="en-IN" sz="2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95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Impedance </a:t>
            </a:r>
            <a:r>
              <a:rPr lang="en-US" sz="4400" dirty="0" smtClean="0"/>
              <a:t>Threshold</a:t>
            </a:r>
            <a:br>
              <a:rPr lang="en-US" sz="4400" dirty="0" smtClean="0"/>
            </a:br>
            <a:r>
              <a:rPr lang="en-US" sz="4400" dirty="0" smtClean="0"/>
              <a:t>Device </a:t>
            </a:r>
            <a:r>
              <a:rPr lang="en-US" sz="4400" dirty="0"/>
              <a:t>(ITD)</a:t>
            </a:r>
            <a:r>
              <a:rPr lang="en-US" dirty="0"/>
              <a:t> </a:t>
            </a:r>
            <a:r>
              <a:rPr lang="en-US" sz="3100" dirty="0" smtClean="0"/>
              <a:t>(2 </a:t>
            </a:r>
            <a:r>
              <a:rPr lang="en-US" sz="3100" dirty="0"/>
              <a:t>of 2)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removed if return of spontaneous circulation occurs</a:t>
            </a:r>
            <a:endParaRPr lang="en-IN" dirty="0"/>
          </a:p>
          <a:p>
            <a:endParaRPr lang="en-I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4611" y="2780928"/>
            <a:ext cx="233795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37357" y="5523853"/>
            <a:ext cx="19766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Courtesy of Advanced Circulatory.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Active Compression–Decompression </a:t>
            </a:r>
            <a:r>
              <a:rPr lang="en-US" sz="4400" dirty="0" smtClean="0"/>
              <a:t>CPR </a:t>
            </a:r>
            <a:r>
              <a:rPr lang="en-US" sz="3100" dirty="0" smtClean="0"/>
              <a:t>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Involves compressing the chest and actively pulling it back up to its neutral position or beyond (decompression)</a:t>
            </a:r>
            <a:endParaRPr lang="en-IN" dirty="0"/>
          </a:p>
          <a:p>
            <a:pPr lvl="0"/>
            <a:r>
              <a:rPr lang="en-US" dirty="0"/>
              <a:t>May increase the amount of blood that returns to the heart</a:t>
            </a:r>
            <a:endParaRPr lang="en-IN" dirty="0"/>
          </a:p>
          <a:p>
            <a:pPr lvl="0"/>
            <a:r>
              <a:rPr lang="en-US" dirty="0"/>
              <a:t>Features a suction cup placed in the center of the chest</a:t>
            </a:r>
            <a:endParaRPr lang="en-IN" sz="6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Active Compression–Decompression CPR </a:t>
            </a:r>
            <a:r>
              <a:rPr lang="en-US" sz="2800" dirty="0" smtClean="0"/>
              <a:t>(2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After compressing the chest, the rescuer pulls up on the handle of the device</a:t>
            </a:r>
            <a:endParaRPr lang="en-IN" dirty="0" smtClean="0"/>
          </a:p>
          <a:p>
            <a:pPr lvl="1"/>
            <a:r>
              <a:rPr lang="en-US" dirty="0" smtClean="0"/>
              <a:t>Provides active decompression of the chest</a:t>
            </a:r>
            <a:endParaRPr lang="en-IN" dirty="0" smtClean="0"/>
          </a:p>
          <a:p>
            <a:pPr lvl="1"/>
            <a:r>
              <a:rPr lang="en-US" dirty="0" smtClean="0"/>
              <a:t>Ensures that the chest returns to at least its neutral position</a:t>
            </a:r>
            <a:endParaRPr lang="en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CPR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Beneficial </a:t>
            </a:r>
            <a:r>
              <a:rPr lang="en-US" dirty="0"/>
              <a:t>when personnel are </a:t>
            </a:r>
            <a:r>
              <a:rPr lang="en-US" dirty="0" smtClean="0"/>
              <a:t>limited</a:t>
            </a:r>
          </a:p>
          <a:p>
            <a:endParaRPr lang="en-US" dirty="0"/>
          </a:p>
        </p:txBody>
      </p:sp>
      <p:pic>
        <p:nvPicPr>
          <p:cNvPr id="9218" name="Picture 2" descr="\\172.16.33.26\Art\OUTPUT\JB LEARNING\HEALTH_CARE_PROVIDER_ITK\Jpeg\Ch06\9781284105698_CH06_FIGF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90737"/>
            <a:ext cx="2743200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68570" y="5231581"/>
            <a:ext cx="25763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Courtesy of LUCAS CPR (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Physio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Control Inc.).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Automated External</a:t>
            </a:r>
            <a:br>
              <a:rPr lang="en-US" sz="4400" dirty="0" smtClean="0"/>
            </a:br>
            <a:r>
              <a:rPr lang="en-US" sz="4400" dirty="0" smtClean="0"/>
              <a:t>Defibrillation </a:t>
            </a:r>
            <a:r>
              <a:rPr lang="en-US" sz="3100" dirty="0" smtClean="0"/>
              <a:t>(1 of 2)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The most important factors for surviving SCA are CPR and early defibrillation.</a:t>
            </a:r>
            <a:endParaRPr lang="en-IN" dirty="0" smtClean="0"/>
          </a:p>
          <a:p>
            <a:pPr lvl="0"/>
            <a:r>
              <a:rPr lang="en-US" dirty="0" smtClean="0"/>
              <a:t>Defibrillation</a:t>
            </a:r>
            <a:endParaRPr lang="en-IN" dirty="0" smtClean="0"/>
          </a:p>
          <a:p>
            <a:pPr lvl="1"/>
            <a:r>
              <a:rPr lang="en-US" dirty="0" smtClean="0"/>
              <a:t>Direct electrical current is passed through the heart</a:t>
            </a:r>
            <a:endParaRPr lang="en-IN" dirty="0" smtClean="0"/>
          </a:p>
          <a:p>
            <a:pPr lvl="1"/>
            <a:r>
              <a:rPr lang="en-US" dirty="0" smtClean="0"/>
              <a:t>Momentarily stops all electrical activity</a:t>
            </a:r>
            <a:endParaRPr lang="en-IN" dirty="0" smtClean="0"/>
          </a:p>
          <a:p>
            <a:pPr lvl="1"/>
            <a:r>
              <a:rPr lang="en-US" dirty="0" smtClean="0"/>
              <a:t>Attempts to restart the heart with a normal rhythm </a:t>
            </a:r>
            <a:endParaRPr lang="en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Automated </a:t>
            </a:r>
            <a:r>
              <a:rPr lang="en-US" sz="4400" dirty="0" smtClean="0"/>
              <a:t>External</a:t>
            </a:r>
            <a:br>
              <a:rPr lang="en-US" sz="4400" dirty="0" smtClean="0"/>
            </a:br>
            <a:r>
              <a:rPr lang="en-US" sz="4400" dirty="0" smtClean="0"/>
              <a:t>Defibrillation </a:t>
            </a:r>
            <a:r>
              <a:rPr lang="en-IN" sz="3100" dirty="0" smtClean="0"/>
              <a:t>(2 of 2)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Each minute that V-fib persists, the patient’s chance of survival decreases.</a:t>
            </a:r>
            <a:endParaRPr lang="en-IN" dirty="0"/>
          </a:p>
          <a:p>
            <a:pPr lvl="0"/>
            <a:r>
              <a:rPr lang="en-US" dirty="0"/>
              <a:t>After 8 to 10 minutes, survival is unlikely.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\\172.16.33.26\Art\OUTPUT\JB LEARNING\HEALTH_CARE_PROVIDER_ITK\Jpeg\Ch06\9781284105698_CH06_FIGF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78411"/>
            <a:ext cx="3071813" cy="2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0073" y="5663107"/>
            <a:ext cx="16610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93"/>
            <a:ext cx="8229600" cy="1039091"/>
          </a:xfrm>
        </p:spPr>
        <p:txBody>
          <a:bodyPr>
            <a:noAutofit/>
          </a:bodyPr>
          <a:lstStyle/>
          <a:p>
            <a:r>
              <a:rPr lang="en-US" dirty="0"/>
              <a:t>The Heart’s Electrical Conduction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pPr lvl="0"/>
            <a:r>
              <a:rPr lang="en-US" dirty="0"/>
              <a:t>The SA node sends signals to the AV node.</a:t>
            </a:r>
            <a:endParaRPr lang="en-IN" dirty="0"/>
          </a:p>
          <a:p>
            <a:pPr lvl="0"/>
            <a:r>
              <a:rPr lang="en-US" dirty="0"/>
              <a:t>When the impulse reaches the Purkinje fibers, ventricular contractions result in a pulse</a:t>
            </a:r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11266" name="Picture 2" descr="\\172.16.33.26\Art\OUTPUT\JB LEARNING\HEALTH_CARE_PROVIDER_ITK\Jpeg\Ch06\9781284105698_CH06_FIGF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2663825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03647" y="4359820"/>
            <a:ext cx="16610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Electrical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83045" cy="4525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Normal ECG </a:t>
            </a:r>
            <a:r>
              <a:rPr lang="en-US" dirty="0" smtClean="0"/>
              <a:t>tracing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Ventricular fibrillation</a:t>
            </a:r>
          </a:p>
          <a:p>
            <a:pPr marL="0" lvl="0" indent="0">
              <a:buNone/>
            </a:pP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\\172.16.33.26\Art\OUTPUT\JB LEARNING\HEALTH_CARE_PROVIDER_ITK\Jpeg\Ch06\9781284105698_CH06_FIGF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65554"/>
            <a:ext cx="348125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172.16.33.26\Art\OUTPUT\JB LEARNING\HEALTH_CARE_PROVIDER_ITK\Jpeg\Ch06\9781284105698_CH06_FIGF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72528"/>
            <a:ext cx="376864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172.16.33.26\Art\OUTPUT\JB LEARNING\HEALTH_CARE_PROVIDER_ITK\Jpeg\Ch06\9781284105698_CH06_FIGF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3657600" cy="14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5125" y="5661248"/>
            <a:ext cx="2666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Arrhythmia Recognition: The Art of Interpretation, courtesy of Tomas B. Garcia, MD.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0112" y="4149080"/>
            <a:ext cx="2700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12-Lead ECG: The Art of Interpretation, courtesy of Tomas B. Garcia, MD.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9672" y="3573016"/>
            <a:ext cx="280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Arrhythmia Recognition: The Art of Interpretation, courtesy of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Tomas B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Garcia, MD.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40244" y="1628800"/>
            <a:ext cx="3936211" cy="445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Ventricular tachycardia</a:t>
            </a:r>
            <a:endParaRPr lang="en-IN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Automated External Defibrillators (AEDs)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An AED is applied ONLY to a patient in cardiac arrest</a:t>
            </a:r>
            <a:endParaRPr lang="en-IN" dirty="0" smtClean="0"/>
          </a:p>
          <a:p>
            <a:pPr lvl="1"/>
            <a:r>
              <a:rPr lang="en-US" dirty="0" smtClean="0"/>
              <a:t>Unresponsive</a:t>
            </a:r>
            <a:endParaRPr lang="en-IN" dirty="0" smtClean="0"/>
          </a:p>
          <a:p>
            <a:pPr lvl="1"/>
            <a:r>
              <a:rPr lang="en-US" dirty="0" smtClean="0"/>
              <a:t>Not breathing</a:t>
            </a:r>
            <a:endParaRPr lang="en-IN" dirty="0" smtClean="0"/>
          </a:p>
          <a:p>
            <a:pPr lvl="1"/>
            <a:r>
              <a:rPr lang="en-US" dirty="0" smtClean="0"/>
              <a:t>Pulseless</a:t>
            </a:r>
            <a:endParaRPr lang="en-IN" dirty="0" smtClean="0"/>
          </a:p>
          <a:p>
            <a:endParaRPr lang="en-US" dirty="0"/>
          </a:p>
        </p:txBody>
      </p:sp>
      <p:pic>
        <p:nvPicPr>
          <p:cNvPr id="13314" name="Picture 2" descr="\\172.16.33.26\Art\OUTPUT\JB LEARNING\HEALTH_CARE_PROVIDER_ITK\Jpeg\Ch06\9781284105698_CH06_FIGF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17920"/>
            <a:ext cx="3200400" cy="19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36679" y="4584303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Turn the patient’s head to the side. Take proper precautions if you suspect spinal injury.</a:t>
            </a:r>
          </a:p>
          <a:p>
            <a:pPr lvl="0"/>
            <a:r>
              <a:rPr lang="en-US" dirty="0" smtClean="0"/>
              <a:t>Open the patient’s mouth to remove large debris.</a:t>
            </a:r>
          </a:p>
          <a:p>
            <a:pPr lvl="0"/>
            <a:r>
              <a:rPr lang="en-US" dirty="0" smtClean="0"/>
              <a:t>Measure depth of insertion.</a:t>
            </a:r>
          </a:p>
          <a:p>
            <a:pPr lvl="0"/>
            <a:r>
              <a:rPr lang="en-US" dirty="0" smtClean="0"/>
              <a:t>Suction while withdrawing the suction catheter.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AED </a:t>
            </a:r>
            <a:r>
              <a:rPr lang="en-US" dirty="0" smtClean="0"/>
              <a:t>Operation </a:t>
            </a:r>
            <a:r>
              <a:rPr lang="en-US" sz="2800" dirty="0" smtClean="0"/>
              <a:t>(1 of 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Confirm that the patient is in cardiac arrest.</a:t>
            </a:r>
            <a:endParaRPr lang="en-IN" dirty="0"/>
          </a:p>
          <a:p>
            <a:pPr lvl="0"/>
            <a:r>
              <a:rPr lang="en-US" dirty="0"/>
              <a:t>Begin CPR with chest compressions.</a:t>
            </a:r>
            <a:endParaRPr lang="en-IN" dirty="0"/>
          </a:p>
          <a:p>
            <a:pPr lvl="0"/>
            <a:r>
              <a:rPr lang="en-US" dirty="0"/>
              <a:t>Apply the AED as soon as it is available.</a:t>
            </a:r>
            <a:endParaRPr lang="en-IN" dirty="0"/>
          </a:p>
          <a:p>
            <a:pPr lvl="0"/>
            <a:r>
              <a:rPr lang="en-US" dirty="0"/>
              <a:t>Turn the equipment on.</a:t>
            </a:r>
            <a:endParaRPr lang="en-IN" dirty="0"/>
          </a:p>
          <a:p>
            <a:pPr lvl="0"/>
            <a:r>
              <a:rPr lang="en-US" dirty="0"/>
              <a:t>Expose the patient’s chest and ensure that the skin is clean and dry.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Operation </a:t>
            </a:r>
            <a:r>
              <a:rPr lang="en-US" sz="2800" dirty="0" smtClean="0"/>
              <a:t>(2 </a:t>
            </a:r>
            <a:r>
              <a:rPr lang="en-US" sz="2800" dirty="0"/>
              <a:t>of </a:t>
            </a:r>
            <a:r>
              <a:rPr lang="en-US" sz="2800" dirty="0" smtClean="0"/>
              <a:t>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Apply the AED pads to the victim’s bare chest and the cable to the AED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Do not interrupt chest compressions when applying the AED pads</a:t>
            </a:r>
            <a:r>
              <a:rPr lang="en-US" dirty="0" smtClean="0"/>
              <a:t>.</a:t>
            </a:r>
            <a:endParaRPr lang="en-IN" dirty="0"/>
          </a:p>
          <a:p>
            <a:pPr lvl="0"/>
            <a:r>
              <a:rPr lang="en-US" dirty="0" smtClean="0"/>
              <a:t>Make </a:t>
            </a:r>
            <a:r>
              <a:rPr lang="en-US" dirty="0"/>
              <a:t>sure no one is touching the patient while the AED analyzes the heart rhythm.</a:t>
            </a:r>
            <a:endParaRPr lang="en-IN" dirty="0"/>
          </a:p>
          <a:p>
            <a:pPr lvl="0"/>
            <a:r>
              <a:rPr lang="en-US" dirty="0"/>
              <a:t>If the patient is in V-fib or V-tach, the AED will recommend defibrillation.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Operation </a:t>
            </a:r>
            <a:r>
              <a:rPr lang="en-US" sz="2800" dirty="0" smtClean="0"/>
              <a:t>(3 </a:t>
            </a:r>
            <a:r>
              <a:rPr lang="en-US" sz="2800" dirty="0"/>
              <a:t>of </a:t>
            </a:r>
            <a:r>
              <a:rPr lang="en-US" sz="2800" dirty="0" smtClean="0"/>
              <a:t>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If the AED advises a shock, continue CPR while the defibrillator is </a:t>
            </a:r>
            <a:r>
              <a:rPr lang="en-US" dirty="0" smtClean="0"/>
              <a:t>charging.</a:t>
            </a:r>
            <a:endParaRPr lang="en-IN" dirty="0"/>
          </a:p>
          <a:p>
            <a:pPr lvl="0"/>
            <a:r>
              <a:rPr lang="en-US" dirty="0"/>
              <a:t>Ensure that no one is touching the patient.</a:t>
            </a:r>
            <a:endParaRPr lang="en-IN" dirty="0"/>
          </a:p>
          <a:p>
            <a:pPr lvl="0"/>
            <a:r>
              <a:rPr lang="en-US" dirty="0"/>
              <a:t>Deliver the </a:t>
            </a:r>
            <a:r>
              <a:rPr lang="en-US" dirty="0" smtClean="0"/>
              <a:t>shock.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Operation </a:t>
            </a:r>
            <a:r>
              <a:rPr lang="en-US" sz="2800" dirty="0" smtClean="0"/>
              <a:t>(4 </a:t>
            </a:r>
            <a:r>
              <a:rPr lang="en-US" sz="2800" dirty="0"/>
              <a:t>of 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After defibrillation, resume CPR starting with chest compressions.</a:t>
            </a:r>
            <a:endParaRPr lang="en-IN" dirty="0"/>
          </a:p>
          <a:p>
            <a:pPr lvl="0"/>
            <a:r>
              <a:rPr lang="en-US" dirty="0"/>
              <a:t>Perform CPR for 2 minutes, then reanalyze the rhythm.</a:t>
            </a:r>
            <a:endParaRPr lang="en-IN" dirty="0"/>
          </a:p>
          <a:p>
            <a:pPr lvl="0"/>
            <a:r>
              <a:rPr lang="en-US" dirty="0"/>
              <a:t>Repeat the analysis, shock, and CPR steps until ALS personnel arrive or the patient starts to move.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Operation </a:t>
            </a:r>
            <a:r>
              <a:rPr lang="en-US" sz="2800" dirty="0" smtClean="0"/>
              <a:t>(5 </a:t>
            </a:r>
            <a:r>
              <a:rPr lang="en-US" sz="2800" dirty="0"/>
              <a:t>of 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AED will give an error warning if the cables or pads are not secure.</a:t>
            </a:r>
            <a:endParaRPr lang="en-IN" dirty="0"/>
          </a:p>
          <a:p>
            <a:pPr lvl="0"/>
            <a:r>
              <a:rPr lang="en-US" dirty="0"/>
              <a:t>AEDs cannot be used in moving vehicles.</a:t>
            </a:r>
            <a:endParaRPr lang="en-IN" dirty="0"/>
          </a:p>
          <a:p>
            <a:pPr lvl="0"/>
            <a:r>
              <a:rPr lang="en-US" dirty="0"/>
              <a:t>Patients in cardiac arrest who do not respond to defibrillation or receive the “No shock advised” message need ALS measures.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AED </a:t>
            </a:r>
            <a:r>
              <a:rPr lang="en-US" dirty="0" smtClean="0"/>
              <a:t>Precautions </a:t>
            </a:r>
            <a:r>
              <a:rPr lang="en-US" sz="2800" dirty="0" smtClean="0"/>
              <a:t>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Do not use alcohol to wipe the patient’s chest.</a:t>
            </a:r>
            <a:endParaRPr lang="en-IN" dirty="0"/>
          </a:p>
          <a:p>
            <a:pPr lvl="0"/>
            <a:r>
              <a:rPr lang="en-US" dirty="0"/>
              <a:t>Do not apply the pads directly over medication </a:t>
            </a:r>
            <a:r>
              <a:rPr lang="en-US" dirty="0" smtClean="0"/>
              <a:t>patches</a:t>
            </a:r>
            <a:r>
              <a:rPr lang="en-US" dirty="0"/>
              <a:t>.</a:t>
            </a:r>
            <a:endParaRPr lang="en-IN" dirty="0"/>
          </a:p>
          <a:p>
            <a:pPr lvl="0"/>
            <a:r>
              <a:rPr lang="en-US" dirty="0"/>
              <a:t>Place the pads at least 1 inch (3 cm) away from implantable pacemakers.</a:t>
            </a:r>
            <a:endParaRPr lang="en-I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62200"/>
            <a:ext cx="32004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31946" y="4498827"/>
            <a:ext cx="14045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BSIP/Science Source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Precautions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Do not defibrillate a patient who is lying on a surface likely to conduct electricity.</a:t>
            </a:r>
            <a:endParaRPr lang="en-IN" dirty="0"/>
          </a:p>
          <a:p>
            <a:pPr lvl="0"/>
            <a:r>
              <a:rPr lang="en-US" dirty="0"/>
              <a:t>Do not shock or analyze the rhythm until everyone is clear of the patient.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Use in </a:t>
            </a:r>
            <a:r>
              <a:rPr lang="en-US" dirty="0" smtClean="0"/>
              <a:t>Children </a:t>
            </a:r>
            <a:r>
              <a:rPr lang="en-US" sz="2800" dirty="0" smtClean="0"/>
              <a:t>(1 of 3)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Can be used in patients under 8 years of age using pediatric-sized pads and a dose-attenuating system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If unavailable, use adult AED pads.</a:t>
            </a:r>
            <a:endParaRPr lang="en-IN" dirty="0"/>
          </a:p>
          <a:p>
            <a:pPr marL="720000" lvl="0"/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17032"/>
            <a:ext cx="2743200" cy="2060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2334" y="5779861"/>
            <a:ext cx="17764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Cardiac Science Corporation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Use in Children </a:t>
            </a:r>
            <a:r>
              <a:rPr lang="en-US" sz="2800" dirty="0" smtClean="0"/>
              <a:t>(2 </a:t>
            </a:r>
            <a:r>
              <a:rPr lang="en-US" sz="2800" dirty="0"/>
              <a:t>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Should be </a:t>
            </a:r>
            <a:r>
              <a:rPr lang="en-US" dirty="0" smtClean="0"/>
              <a:t>applied:</a:t>
            </a:r>
          </a:p>
          <a:p>
            <a:pPr lvl="1"/>
            <a:r>
              <a:rPr lang="en-US" dirty="0"/>
              <a:t>After the first five cycles of </a:t>
            </a:r>
            <a:r>
              <a:rPr lang="en-US" dirty="0" smtClean="0"/>
              <a:t>CPR</a:t>
            </a:r>
          </a:p>
          <a:p>
            <a:pPr lvl="1"/>
            <a:r>
              <a:rPr lang="en-US" sz="2800" i="1" dirty="0" smtClean="0"/>
              <a:t>Or</a:t>
            </a:r>
            <a:r>
              <a:rPr lang="en-US" sz="2800" dirty="0"/>
              <a:t>, if an otherwise healthy infant or child suddenly collapses</a:t>
            </a:r>
            <a:endParaRPr lang="en-IN" sz="2800" dirty="0"/>
          </a:p>
          <a:p>
            <a:pPr lvl="0"/>
            <a:r>
              <a:rPr lang="en-US" dirty="0"/>
              <a:t>After first five cycles of CPR, use AED in same manner as for an adult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AED Use in Children </a:t>
            </a:r>
            <a:r>
              <a:rPr lang="en-US" sz="2800" dirty="0" smtClean="0"/>
              <a:t>(3 </a:t>
            </a:r>
            <a:r>
              <a:rPr lang="en-US" sz="2800" dirty="0"/>
              <a:t>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 infants, a manual defibrillator is preferred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This is an ALS skill; request ALS support </a:t>
            </a:r>
            <a:r>
              <a:rPr lang="en-US" dirty="0" smtClean="0"/>
              <a:t>immediately.</a:t>
            </a:r>
          </a:p>
          <a:p>
            <a:pPr lvl="1"/>
            <a:r>
              <a:rPr lang="en-US" sz="2800" dirty="0" smtClean="0"/>
              <a:t>If </a:t>
            </a:r>
            <a:r>
              <a:rPr lang="en-US" sz="2800" dirty="0"/>
              <a:t>not available, use pediatric pads with a dose </a:t>
            </a:r>
            <a:r>
              <a:rPr lang="en-US" sz="2800" dirty="0" smtClean="0"/>
              <a:t>attenuator.</a:t>
            </a:r>
          </a:p>
          <a:p>
            <a:pPr lvl="1"/>
            <a:r>
              <a:rPr lang="en-US" sz="2800" dirty="0" smtClean="0"/>
              <a:t>If </a:t>
            </a:r>
            <a:r>
              <a:rPr lang="en-US" sz="2800" dirty="0"/>
              <a:t>neither is available, use adult AED pads.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827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Oral Airways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Artificial airways can be inserted to keep the tongue from blocking the airway.</a:t>
            </a:r>
          </a:p>
          <a:p>
            <a:pPr lvl="0"/>
            <a:r>
              <a:rPr lang="en-US" dirty="0" smtClean="0"/>
              <a:t>Use oral airways on unconscious patients </a:t>
            </a:r>
            <a:r>
              <a:rPr lang="en-US" i="1" dirty="0" smtClean="0"/>
              <a:t>only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84984"/>
            <a:ext cx="3200400" cy="2290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26754" y="5576813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AED </a:t>
            </a:r>
            <a:r>
              <a:rPr lang="en-US" dirty="0" smtClean="0"/>
              <a:t>Maintenance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Inspect your AED regularly.</a:t>
            </a:r>
            <a:endParaRPr lang="en-IN" dirty="0"/>
          </a:p>
          <a:p>
            <a:pPr lvl="0"/>
            <a:r>
              <a:rPr lang="en-US" dirty="0"/>
              <a:t>Check expiration dates on pads and batteries.</a:t>
            </a:r>
            <a:endParaRPr lang="en-IN" dirty="0"/>
          </a:p>
          <a:p>
            <a:pPr lvl="0"/>
            <a:r>
              <a:rPr lang="en-US" dirty="0"/>
              <a:t>Document inspections</a:t>
            </a:r>
            <a:r>
              <a:rPr lang="en-US" dirty="0" smtClean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59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an Oral Airway </a:t>
            </a:r>
            <a:r>
              <a:rPr lang="en-US" sz="2800" dirty="0" smtClean="0"/>
              <a:t>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Choose the correct size.</a:t>
            </a:r>
          </a:p>
          <a:p>
            <a:pPr lvl="0"/>
            <a:r>
              <a:rPr lang="en-US" dirty="0" smtClean="0"/>
              <a:t>Open the patient’s airway.</a:t>
            </a:r>
          </a:p>
          <a:p>
            <a:pPr lvl="0"/>
            <a:r>
              <a:rPr lang="en-US" dirty="0" smtClean="0"/>
              <a:t>Insert the airway along the roof of the mouth, with the curved tip pointing toward the roof of the mouth.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200400" cy="1849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200400" cy="2090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92097" y="3336285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93787" y="5882034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3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Inserting an Oral Airway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pPr lvl="0"/>
            <a:r>
              <a:rPr lang="en-US" dirty="0" smtClean="0"/>
              <a:t>As the tip approaches the back of the throat, rotate the airway 180°so the tip points toward the chest.</a:t>
            </a:r>
          </a:p>
          <a:p>
            <a:pPr lvl="0"/>
            <a:r>
              <a:rPr lang="en-US" dirty="0" smtClean="0"/>
              <a:t>The flange should rest against the patient’s lips.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76" y="1268760"/>
            <a:ext cx="3026664" cy="2024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12" y="3717032"/>
            <a:ext cx="3023616" cy="2225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5185" y="3294508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05851" y="5942072"/>
            <a:ext cx="1628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Airways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Use on semiconscious or conscious patients, or patients with a gag reflex.</a:t>
            </a:r>
          </a:p>
          <a:p>
            <a:pPr lvl="0"/>
            <a:r>
              <a:rPr lang="en-US" dirty="0" smtClean="0"/>
              <a:t>Do not use on patients with suspected fractures in the skull, nose, or </a:t>
            </a:r>
            <a:r>
              <a:rPr lang="en-US" dirty="0" err="1" smtClean="0"/>
              <a:t>midface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89040"/>
            <a:ext cx="3200400" cy="1813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99611" y="5604981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a Nasal Airway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pPr lvl="0"/>
            <a:r>
              <a:rPr lang="en-US" dirty="0" smtClean="0"/>
              <a:t>Choose the right size.</a:t>
            </a:r>
          </a:p>
          <a:p>
            <a:pPr lvl="0"/>
            <a:r>
              <a:rPr lang="en-US" dirty="0" smtClean="0"/>
              <a:t>Open the patient’s airway.</a:t>
            </a:r>
          </a:p>
          <a:p>
            <a:pPr lvl="0"/>
            <a:r>
              <a:rPr lang="en-US" dirty="0" smtClean="0"/>
              <a:t>Lubricate the airway.</a:t>
            </a:r>
          </a:p>
          <a:p>
            <a:pPr lvl="0"/>
            <a:r>
              <a:rPr lang="en-US" dirty="0" smtClean="0"/>
              <a:t>Insert the airway through the nostril, following the nasal passage straight back.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20" y="1340768"/>
            <a:ext cx="3017520" cy="2253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20" y="4077072"/>
            <a:ext cx="3017520" cy="2179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60329" y="3596826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8144" y="6258741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Inserting a Nasal </a:t>
            </a:r>
            <a:r>
              <a:rPr lang="en-US" dirty="0" smtClean="0"/>
              <a:t>Airway </a:t>
            </a:r>
            <a:r>
              <a:rPr lang="en-US" sz="2800" dirty="0" smtClean="0"/>
              <a:t>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pPr lvl="0"/>
            <a:r>
              <a:rPr lang="en-US" dirty="0"/>
              <a:t>Do not force the airway if you meet resistance.</a:t>
            </a:r>
            <a:endParaRPr lang="en-IN" dirty="0"/>
          </a:p>
          <a:p>
            <a:pPr lvl="0"/>
            <a:r>
              <a:rPr lang="en-US" dirty="0"/>
              <a:t>Listen and feel for airflow through the airway.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\\172.16.33.26\Art\OUTPUT\JB LEARNING\HEALTH_CARE_PROVIDER_ITK\Jpeg\Ch06\9781284105698_CH06_FIGF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21688"/>
            <a:ext cx="301752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72.16.33.26\Art\OUTPUT\JB LEARNING\HEALTH_CARE_PROVIDER_ITK\Jpeg\Ch06\9781284105698_CH06_FIGF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91162"/>
            <a:ext cx="3017520" cy="2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48518" y="3503389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59538" y="6096521"/>
            <a:ext cx="27703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Jones &amp; Bartlett Learning. Courtesy of MIEMSS.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1622</Words>
  <Application>Microsoft Office PowerPoint</Application>
  <PresentationFormat>On-screen Show (4:3)</PresentationFormat>
  <Paragraphs>210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Chapter 6</vt:lpstr>
      <vt:lpstr>Suction Units</vt:lpstr>
      <vt:lpstr>Suctioning</vt:lpstr>
      <vt:lpstr>Oral Airways</vt:lpstr>
      <vt:lpstr>Inserting an Oral Airway (1 of 2)</vt:lpstr>
      <vt:lpstr>Inserting an Oral Airway (2 of 2)</vt:lpstr>
      <vt:lpstr>Nasal Airways</vt:lpstr>
      <vt:lpstr>Inserting a Nasal Airway (1 of 2)</vt:lpstr>
      <vt:lpstr>Inserting a Nasal Airway (2 of 2)</vt:lpstr>
      <vt:lpstr>Ventilation Devices</vt:lpstr>
      <vt:lpstr>Mouth-to-Mask Rescue Breathing</vt:lpstr>
      <vt:lpstr>Bag-Valve-Mask (1 of 2)</vt:lpstr>
      <vt:lpstr>Bag-Valve-Mask (2 of 2)</vt:lpstr>
      <vt:lpstr>Rescue Airway Devices</vt:lpstr>
      <vt:lpstr>Esophageal Tracheal Combitube (ETC)</vt:lpstr>
      <vt:lpstr>King LT</vt:lpstr>
      <vt:lpstr>Laryngeal Mask Airway (LMA)</vt:lpstr>
      <vt:lpstr>Endotracheal Intubation</vt:lpstr>
      <vt:lpstr>Confirmation of Advanced Airway Placement</vt:lpstr>
      <vt:lpstr>Impedance Threshold Device (ITD) (1 of 2)</vt:lpstr>
      <vt:lpstr>Impedance Threshold Device (ITD) (2 of 2)</vt:lpstr>
      <vt:lpstr>Active Compression–Decompression CPR (1 of 2)</vt:lpstr>
      <vt:lpstr>Active Compression–Decompression CPR (2 of 2)</vt:lpstr>
      <vt:lpstr>Mechanical CPR Device</vt:lpstr>
      <vt:lpstr>Automated External Defibrillation (1 of 2)</vt:lpstr>
      <vt:lpstr>Automated External Defibrillation (2 of 2)</vt:lpstr>
      <vt:lpstr>The Heart’s Electrical Conduction System</vt:lpstr>
      <vt:lpstr>Abnormal Electrical Activity</vt:lpstr>
      <vt:lpstr>Automated External Defibrillators (AEDs)</vt:lpstr>
      <vt:lpstr>AED Operation (1 of 5)</vt:lpstr>
      <vt:lpstr>AED Operation (2 of 5)</vt:lpstr>
      <vt:lpstr>AED Operation (3 of 5)</vt:lpstr>
      <vt:lpstr>AED Operation (4 of 5)</vt:lpstr>
      <vt:lpstr>AED Operation (5 of 5)</vt:lpstr>
      <vt:lpstr>AED Precautions (1 of 2)</vt:lpstr>
      <vt:lpstr>AED Precautions (2 of 2)</vt:lpstr>
      <vt:lpstr>AED Use in Children (1 of 3)</vt:lpstr>
      <vt:lpstr>AED Use in Children (2 of 3)</vt:lpstr>
      <vt:lpstr>AED Use in Children (3 of 3)</vt:lpstr>
      <vt:lpstr>AED Maintenance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Ra.s</dc:creator>
  <cp:lastModifiedBy>Owner</cp:lastModifiedBy>
  <cp:revision>130</cp:revision>
  <dcterms:created xsi:type="dcterms:W3CDTF">2016-06-14T13:48:28Z</dcterms:created>
  <dcterms:modified xsi:type="dcterms:W3CDTF">2017-01-24T16:12:56Z</dcterms:modified>
</cp:coreProperties>
</file>