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810" y="2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9" name="Google Shape;139;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5" name="Google Shape;145;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1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1" name="Google Shape;151;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1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7" name="Google Shape;157;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1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3" name="Google Shape;163;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1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9" name="Google Shape;169;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1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5" name="Google Shape;175;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81" name="Google Shape;181;p1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87" name="Google Shape;187;p1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93" name="Google Shape;193;p1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1" name="Google Shape;91;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99" name="Google Shape;199;p2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05" name="Google Shape;205;p2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11" name="Google Shape;211;p2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p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17" name="Google Shape;217;p2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23" name="Google Shape;223;p2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p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29" name="Google Shape;229;p2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35" name="Google Shape;235;p2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p2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1" name="Google Shape;241;p2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7" name="Google Shape;97;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3" name="Google Shape;103;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9" name="Google Shape;109;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15" name="Google Shape;115;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1" name="Google Shape;121;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7" name="Google Shape;127;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33" name="Google Shape;133;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section2athletics.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section2athletics.org/directories"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www.nysphsaa.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ww.nysed.gov/"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nfhs.org/"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3"/>
          <p:cNvSpPr txBox="1">
            <a:spLocks noGrp="1"/>
          </p:cNvSpPr>
          <p:nvPr>
            <p:ph type="ctrTitle"/>
          </p:nvPr>
        </p:nvSpPr>
        <p:spPr>
          <a:xfrm>
            <a:off x="228600" y="533400"/>
            <a:ext cx="8229600" cy="54864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br>
              <a:rPr lang="en-US" b="1" i="1"/>
            </a:br>
            <a:r>
              <a:rPr lang="en-US" b="1" i="1"/>
              <a:t>NYSPHSAA/NYSED</a:t>
            </a:r>
            <a:br>
              <a:rPr lang="en-US" b="1" i="1"/>
            </a:br>
            <a:r>
              <a:rPr lang="en-US" b="1" i="1"/>
              <a:t>Phase I - The Philosophy and Principles of Athletics in Education </a:t>
            </a:r>
            <a:br>
              <a:rPr lang="en-US" b="1" i="1"/>
            </a:br>
            <a:r>
              <a:rPr lang="en-US" b="1" i="1"/>
              <a:t>(45 hours)</a:t>
            </a:r>
            <a:br>
              <a:rPr lang="en-US" b="1" i="1"/>
            </a:br>
            <a:br>
              <a:rPr lang="en-US" b="1" i="1"/>
            </a:br>
            <a:r>
              <a:rPr lang="en-US" sz="2000"/>
              <a:t>The title of the course is "The Philosophy and Principles of Athletics in Education".  State, local, and national policies and regulations related to athletics will be discussed.  Other topics considered will be: legal issues; the function and organization of leagues and athletic associations in New York State; personal standards for the coach as an educational leader; public relations; safety procedures; principles of school budgets; record keeping; and, purchasing and facility usage.</a:t>
            </a:r>
            <a:br>
              <a:rPr lang="en-US"/>
            </a:br>
            <a:br>
              <a:rPr lang="en-US" b="1"/>
            </a:b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NYSPHSAA</a:t>
            </a:r>
            <a:endParaRPr/>
          </a:p>
        </p:txBody>
      </p:sp>
      <p:sp>
        <p:nvSpPr>
          <p:cNvPr id="142" name="Google Shape;142;p2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en-US"/>
              <a:t>We will be reviewing various aspects of the NYSPHSAA Handbook </a:t>
            </a:r>
            <a:endParaRPr/>
          </a:p>
          <a:p>
            <a:pPr marL="342900" lvl="0" indent="-342900" algn="l" rtl="0">
              <a:spcBef>
                <a:spcPts val="640"/>
              </a:spcBef>
              <a:spcAft>
                <a:spcPts val="0"/>
              </a:spcAft>
              <a:buClr>
                <a:schemeClr val="dk1"/>
              </a:buClr>
              <a:buSzPts val="3200"/>
              <a:buChar char="•"/>
            </a:pPr>
            <a:r>
              <a:rPr lang="en-US"/>
              <a:t>Refer to Pages 23-54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Section 2 Athletics </a:t>
            </a:r>
            <a:endParaRPr/>
          </a:p>
        </p:txBody>
      </p:sp>
      <p:sp>
        <p:nvSpPr>
          <p:cNvPr id="148" name="Google Shape;148;p2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en-US" u="sng">
                <a:solidFill>
                  <a:schemeClr val="hlink"/>
                </a:solidFill>
                <a:hlinkClick r:id="rId3"/>
              </a:rPr>
              <a:t>www.section2athletics.org</a:t>
            </a:r>
            <a:endParaRPr/>
          </a:p>
          <a:p>
            <a:pPr marL="342900" lvl="0" indent="-342900" algn="l" rtl="0">
              <a:spcBef>
                <a:spcPts val="640"/>
              </a:spcBef>
              <a:spcAft>
                <a:spcPts val="0"/>
              </a:spcAft>
              <a:buClr>
                <a:schemeClr val="dk1"/>
              </a:buClr>
              <a:buSzPts val="3200"/>
              <a:buChar char="•"/>
            </a:pPr>
            <a:r>
              <a:rPr lang="en-US" u="sng">
                <a:solidFill>
                  <a:schemeClr val="hlink"/>
                </a:solidFill>
                <a:hlinkClick r:id="rId4"/>
              </a:rPr>
              <a:t>www.section2athletics.org/directories</a:t>
            </a:r>
            <a:endParaRPr/>
          </a:p>
          <a:p>
            <a:pPr marL="342900" lvl="0" indent="-139700" algn="l" rtl="0">
              <a:spcBef>
                <a:spcPts val="640"/>
              </a:spcBef>
              <a:spcAft>
                <a:spcPts val="0"/>
              </a:spcAft>
              <a:buClr>
                <a:schemeClr val="dk1"/>
              </a:buClr>
              <a:buSzPts val="3200"/>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Section 2 Athletics</a:t>
            </a:r>
            <a:endParaRPr/>
          </a:p>
        </p:txBody>
      </p:sp>
      <p:sp>
        <p:nvSpPr>
          <p:cNvPr id="154" name="Google Shape;154;p2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en-US"/>
              <a:t>Sports Officials Contract 2016-2020</a:t>
            </a:r>
            <a:endParaRPr/>
          </a:p>
          <a:p>
            <a:pPr marL="342900" lvl="0" indent="-342900" algn="l" rtl="0">
              <a:spcBef>
                <a:spcPts val="640"/>
              </a:spcBef>
              <a:spcAft>
                <a:spcPts val="0"/>
              </a:spcAft>
              <a:buClr>
                <a:schemeClr val="dk1"/>
              </a:buClr>
              <a:buSzPts val="3200"/>
              <a:buChar char="•"/>
            </a:pPr>
            <a:r>
              <a:rPr lang="en-US"/>
              <a:t>NYSPHSAA Membership &amp; 2017-18 State Classifications</a:t>
            </a:r>
            <a:endParaRPr/>
          </a:p>
          <a:p>
            <a:pPr marL="342900" lvl="0" indent="-342900" algn="l" rtl="0">
              <a:spcBef>
                <a:spcPts val="640"/>
              </a:spcBef>
              <a:spcAft>
                <a:spcPts val="0"/>
              </a:spcAft>
              <a:buClr>
                <a:schemeClr val="dk1"/>
              </a:buClr>
              <a:buSzPts val="3200"/>
              <a:buChar char="•"/>
            </a:pPr>
            <a:r>
              <a:rPr lang="en-US"/>
              <a:t>2017-18 Public School 5 (Five) Classifications</a:t>
            </a:r>
            <a:endParaRPr/>
          </a:p>
          <a:p>
            <a:pPr marL="342900" lvl="0" indent="-342900" algn="l" rtl="0">
              <a:spcBef>
                <a:spcPts val="640"/>
              </a:spcBef>
              <a:spcAft>
                <a:spcPts val="0"/>
              </a:spcAft>
              <a:buClr>
                <a:schemeClr val="dk1"/>
              </a:buClr>
              <a:buSzPts val="3200"/>
              <a:buChar char="•"/>
            </a:pPr>
            <a:r>
              <a:rPr lang="en-US"/>
              <a:t>Private and Parochial School Classifications</a:t>
            </a:r>
            <a:endParaRPr/>
          </a:p>
          <a:p>
            <a:pPr marL="342900" lvl="0" indent="-342900" algn="l" rtl="0">
              <a:spcBef>
                <a:spcPts val="640"/>
              </a:spcBef>
              <a:spcAft>
                <a:spcPts val="0"/>
              </a:spcAft>
              <a:buClr>
                <a:schemeClr val="dk1"/>
              </a:buClr>
              <a:buSzPts val="3200"/>
              <a:buChar char="•"/>
            </a:pPr>
            <a:r>
              <a:rPr lang="en-US"/>
              <a:t>Friends &amp; Neighbors Schools / K-8 Schools*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Section 2 Athletics</a:t>
            </a:r>
            <a:endParaRPr/>
          </a:p>
        </p:txBody>
      </p:sp>
      <p:sp>
        <p:nvSpPr>
          <p:cNvPr id="160" name="Google Shape;160;p2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en-US"/>
              <a:t>Sports Season Starting Dates (’18-’19)</a:t>
            </a:r>
            <a:endParaRPr/>
          </a:p>
          <a:p>
            <a:pPr marL="342900" lvl="0" indent="-342900" algn="l" rtl="0">
              <a:spcBef>
                <a:spcPts val="640"/>
              </a:spcBef>
              <a:spcAft>
                <a:spcPts val="0"/>
              </a:spcAft>
              <a:buClr>
                <a:schemeClr val="dk1"/>
              </a:buClr>
              <a:buSzPts val="3200"/>
              <a:buChar char="•"/>
            </a:pPr>
            <a:r>
              <a:rPr lang="en-US"/>
              <a:t>Maximum Number of Participants</a:t>
            </a:r>
            <a:endParaRPr/>
          </a:p>
          <a:p>
            <a:pPr marL="342900" lvl="0" indent="-342900" algn="l" rtl="0">
              <a:spcBef>
                <a:spcPts val="640"/>
              </a:spcBef>
              <a:spcAft>
                <a:spcPts val="0"/>
              </a:spcAft>
              <a:buClr>
                <a:schemeClr val="dk1"/>
              </a:buClr>
              <a:buSzPts val="3200"/>
              <a:buChar char="•"/>
            </a:pPr>
            <a:r>
              <a:rPr lang="en-US"/>
              <a:t>Procedures for Sectional Play</a:t>
            </a:r>
            <a:endParaRPr/>
          </a:p>
          <a:p>
            <a:pPr marL="342900" lvl="0" indent="-342900" algn="l" rtl="0">
              <a:spcBef>
                <a:spcPts val="640"/>
              </a:spcBef>
              <a:spcAft>
                <a:spcPts val="0"/>
              </a:spcAft>
              <a:buClr>
                <a:schemeClr val="dk1"/>
              </a:buClr>
              <a:buSzPts val="3200"/>
              <a:buChar char="•"/>
            </a:pPr>
            <a:r>
              <a:rPr lang="en-US"/>
              <a:t>Heat Index Policy</a:t>
            </a:r>
            <a:endParaRPr/>
          </a:p>
          <a:p>
            <a:pPr marL="342900" lvl="0" indent="-342900" algn="l" rtl="0">
              <a:spcBef>
                <a:spcPts val="640"/>
              </a:spcBef>
              <a:spcAft>
                <a:spcPts val="0"/>
              </a:spcAft>
              <a:buClr>
                <a:schemeClr val="dk1"/>
              </a:buClr>
              <a:buSzPts val="3200"/>
              <a:buChar char="•"/>
            </a:pPr>
            <a:r>
              <a:rPr lang="en-US"/>
              <a:t>Thunder &amp; Lightning Policy</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2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Section 2 Athletics</a:t>
            </a:r>
            <a:endParaRPr/>
          </a:p>
        </p:txBody>
      </p:sp>
      <p:sp>
        <p:nvSpPr>
          <p:cNvPr id="166" name="Google Shape;166;p2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en-US"/>
              <a:t>Athletic Trainer Policy</a:t>
            </a:r>
            <a:endParaRPr/>
          </a:p>
          <a:p>
            <a:pPr marL="342900" lvl="0" indent="-342900" algn="l" rtl="0">
              <a:spcBef>
                <a:spcPts val="640"/>
              </a:spcBef>
              <a:spcAft>
                <a:spcPts val="0"/>
              </a:spcAft>
              <a:buClr>
                <a:schemeClr val="dk1"/>
              </a:buClr>
              <a:buSzPts val="3200"/>
              <a:buChar char="•"/>
            </a:pPr>
            <a:r>
              <a:rPr lang="en-US"/>
              <a:t>Sectional Ticket Prices*</a:t>
            </a:r>
            <a:endParaRPr/>
          </a:p>
          <a:p>
            <a:pPr marL="342900" lvl="0" indent="-342900" algn="l" rtl="0">
              <a:spcBef>
                <a:spcPts val="640"/>
              </a:spcBef>
              <a:spcAft>
                <a:spcPts val="0"/>
              </a:spcAft>
              <a:buClr>
                <a:schemeClr val="dk1"/>
              </a:buClr>
              <a:buSzPts val="3200"/>
              <a:buChar char="•"/>
            </a:pPr>
            <a:r>
              <a:rPr lang="en-US"/>
              <a:t>Section 2 Sportsmanship Policy</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Quick Break</a:t>
            </a:r>
            <a:endParaRPr/>
          </a:p>
        </p:txBody>
      </p:sp>
      <p:sp>
        <p:nvSpPr>
          <p:cNvPr id="172" name="Google Shape;172;p27"/>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en-US"/>
              <a:t>Take 5 or so minutes for a break!</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2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Athletic Placement Process</a:t>
            </a:r>
            <a:endParaRPr/>
          </a:p>
        </p:txBody>
      </p:sp>
      <p:sp>
        <p:nvSpPr>
          <p:cNvPr id="178" name="Google Shape;178;p2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92500"/>
          </a:bodyPr>
          <a:lstStyle/>
          <a:p>
            <a:pPr marL="342900" lvl="0" indent="-342900" algn="l" rtl="0">
              <a:spcBef>
                <a:spcPts val="0"/>
              </a:spcBef>
              <a:spcAft>
                <a:spcPts val="0"/>
              </a:spcAft>
              <a:buClr>
                <a:schemeClr val="dk1"/>
              </a:buClr>
              <a:buSzPct val="100000"/>
              <a:buChar char="•"/>
            </a:pPr>
            <a:r>
              <a:rPr lang="en-US"/>
              <a:t>Revised February 2015</a:t>
            </a:r>
            <a:endParaRPr/>
          </a:p>
          <a:p>
            <a:pPr marL="342900" lvl="0" indent="-342900" algn="l" rtl="0">
              <a:spcBef>
                <a:spcPts val="592"/>
              </a:spcBef>
              <a:spcAft>
                <a:spcPts val="0"/>
              </a:spcAft>
              <a:buClr>
                <a:srgbClr val="FF0000"/>
              </a:buClr>
              <a:buSzPct val="100000"/>
              <a:buChar char="•"/>
            </a:pPr>
            <a:r>
              <a:rPr lang="en-US" b="1">
                <a:solidFill>
                  <a:srgbClr val="FF0000"/>
                </a:solidFill>
              </a:rPr>
              <a:t>Web Address: http://www.p12.nysed.gov/ciai/pe/documents/AthleticPlacementProcess2-11-15Revised.pdf</a:t>
            </a:r>
            <a:endParaRPr/>
          </a:p>
          <a:p>
            <a:pPr marL="342900" lvl="0" indent="-342900" algn="l" rtl="0">
              <a:spcBef>
                <a:spcPts val="592"/>
              </a:spcBef>
              <a:spcAft>
                <a:spcPts val="0"/>
              </a:spcAft>
              <a:buClr>
                <a:schemeClr val="dk1"/>
              </a:buClr>
              <a:buSzPct val="100000"/>
              <a:buChar char="•"/>
            </a:pPr>
            <a:r>
              <a:rPr lang="en-US"/>
              <a:t>FAQ’s: </a:t>
            </a:r>
            <a:r>
              <a:rPr lang="en-US" b="1">
                <a:solidFill>
                  <a:srgbClr val="FF0000"/>
                </a:solidFill>
              </a:rPr>
              <a:t>http://www.p12.nysed.gov/ciai/pe/toolkitdocs/FAQ-AthleticPlacementProcessforInterschoolAthleticPrograms4-23-15.docx.pdf</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2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Coaching Duties</a:t>
            </a:r>
            <a:endParaRPr/>
          </a:p>
        </p:txBody>
      </p:sp>
      <p:sp>
        <p:nvSpPr>
          <p:cNvPr id="184" name="Google Shape;184;p29"/>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lnSpc>
                <a:spcPct val="90000"/>
              </a:lnSpc>
              <a:spcBef>
                <a:spcPts val="0"/>
              </a:spcBef>
              <a:spcAft>
                <a:spcPts val="0"/>
              </a:spcAft>
              <a:buClr>
                <a:schemeClr val="dk1"/>
              </a:buClr>
              <a:buSzPts val="2800"/>
              <a:buChar char="•"/>
            </a:pPr>
            <a:r>
              <a:rPr lang="en-US" sz="2800"/>
              <a:t>Announcement of sign-ups and physicals</a:t>
            </a:r>
            <a:endParaRPr/>
          </a:p>
          <a:p>
            <a:pPr marL="342900" lvl="0" indent="-342900" algn="l" rtl="0">
              <a:lnSpc>
                <a:spcPct val="90000"/>
              </a:lnSpc>
              <a:spcBef>
                <a:spcPts val="560"/>
              </a:spcBef>
              <a:spcAft>
                <a:spcPts val="0"/>
              </a:spcAft>
              <a:buClr>
                <a:schemeClr val="dk1"/>
              </a:buClr>
              <a:buSzPts val="2800"/>
              <a:buChar char="•"/>
            </a:pPr>
            <a:r>
              <a:rPr lang="en-US" sz="2800"/>
              <a:t>Athletic Codes of Conduct</a:t>
            </a:r>
            <a:endParaRPr/>
          </a:p>
          <a:p>
            <a:pPr marL="342900" lvl="0" indent="-342900" algn="l" rtl="0">
              <a:lnSpc>
                <a:spcPct val="90000"/>
              </a:lnSpc>
              <a:spcBef>
                <a:spcPts val="560"/>
              </a:spcBef>
              <a:spcAft>
                <a:spcPts val="0"/>
              </a:spcAft>
              <a:buClr>
                <a:schemeClr val="dk1"/>
              </a:buClr>
              <a:buSzPts val="2800"/>
              <a:buChar char="•"/>
            </a:pPr>
            <a:r>
              <a:rPr lang="en-US" sz="2800"/>
              <a:t>Inventory of equipment</a:t>
            </a:r>
            <a:endParaRPr/>
          </a:p>
          <a:p>
            <a:pPr marL="342900" lvl="0" indent="-342900" algn="l" rtl="0">
              <a:lnSpc>
                <a:spcPct val="90000"/>
              </a:lnSpc>
              <a:spcBef>
                <a:spcPts val="560"/>
              </a:spcBef>
              <a:spcAft>
                <a:spcPts val="0"/>
              </a:spcAft>
              <a:buClr>
                <a:schemeClr val="dk1"/>
              </a:buClr>
              <a:buSzPts val="2800"/>
              <a:buChar char="•"/>
            </a:pPr>
            <a:r>
              <a:rPr lang="en-US" sz="2800"/>
              <a:t>Outline responsibilities of ass’t coaches</a:t>
            </a:r>
            <a:endParaRPr/>
          </a:p>
          <a:p>
            <a:pPr marL="342900" lvl="0" indent="-342900" algn="l" rtl="0">
              <a:lnSpc>
                <a:spcPct val="90000"/>
              </a:lnSpc>
              <a:spcBef>
                <a:spcPts val="560"/>
              </a:spcBef>
              <a:spcAft>
                <a:spcPts val="0"/>
              </a:spcAft>
              <a:buClr>
                <a:schemeClr val="dk1"/>
              </a:buClr>
              <a:buSzPts val="2800"/>
              <a:buChar char="•"/>
            </a:pPr>
            <a:r>
              <a:rPr lang="en-US" sz="2800"/>
              <a:t>Outline for captains / team managers</a:t>
            </a:r>
            <a:endParaRPr/>
          </a:p>
          <a:p>
            <a:pPr marL="342900" lvl="0" indent="-342900" algn="l" rtl="0">
              <a:lnSpc>
                <a:spcPct val="90000"/>
              </a:lnSpc>
              <a:spcBef>
                <a:spcPts val="560"/>
              </a:spcBef>
              <a:spcAft>
                <a:spcPts val="0"/>
              </a:spcAft>
              <a:buClr>
                <a:schemeClr val="dk1"/>
              </a:buClr>
              <a:buSzPts val="2800"/>
              <a:buChar char="•"/>
            </a:pPr>
            <a:r>
              <a:rPr lang="en-US" sz="2800"/>
              <a:t>Selection of teams (consider those who won’t make the team – perhaps meet individually with them when making cuts – yes, this is hard, but it means a lot to the athletes, trust me…)</a:t>
            </a:r>
            <a:endParaRPr/>
          </a:p>
          <a:p>
            <a:pPr marL="342900" lvl="0" indent="-342900" algn="l" rtl="0">
              <a:lnSpc>
                <a:spcPct val="90000"/>
              </a:lnSpc>
              <a:spcBef>
                <a:spcPts val="560"/>
              </a:spcBef>
              <a:spcAft>
                <a:spcPts val="0"/>
              </a:spcAft>
              <a:buClr>
                <a:schemeClr val="dk1"/>
              </a:buClr>
              <a:buSzPts val="2800"/>
              <a:buChar char="•"/>
            </a:pPr>
            <a:r>
              <a:rPr lang="en-US" sz="2800"/>
              <a:t>Pre-Season meeting and press releases</a:t>
            </a:r>
            <a:endParaRPr/>
          </a:p>
          <a:p>
            <a:pPr marL="342900" lvl="0" indent="-342900" algn="l" rtl="0">
              <a:lnSpc>
                <a:spcPct val="90000"/>
              </a:lnSpc>
              <a:spcBef>
                <a:spcPts val="560"/>
              </a:spcBef>
              <a:spcAft>
                <a:spcPts val="0"/>
              </a:spcAft>
              <a:buClr>
                <a:schemeClr val="dk1"/>
              </a:buClr>
              <a:buSzPts val="2800"/>
              <a:buFont typeface="Arial"/>
              <a:buNone/>
            </a:pPr>
            <a:endParaRPr sz="28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3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Coaching Duties</a:t>
            </a:r>
            <a:endParaRPr/>
          </a:p>
        </p:txBody>
      </p:sp>
      <p:sp>
        <p:nvSpPr>
          <p:cNvPr id="190" name="Google Shape;190;p30"/>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2800"/>
              <a:buChar char="•"/>
            </a:pPr>
            <a:r>
              <a:rPr lang="en-US" sz="2800"/>
              <a:t>Past Records / Present Information</a:t>
            </a:r>
            <a:endParaRPr/>
          </a:p>
          <a:p>
            <a:pPr marL="342900" lvl="0" indent="-342900" algn="l" rtl="0">
              <a:spcBef>
                <a:spcPts val="560"/>
              </a:spcBef>
              <a:spcAft>
                <a:spcPts val="0"/>
              </a:spcAft>
              <a:buClr>
                <a:schemeClr val="dk1"/>
              </a:buClr>
              <a:buSzPts val="2800"/>
              <a:buChar char="•"/>
            </a:pPr>
            <a:r>
              <a:rPr lang="en-US" sz="2800"/>
              <a:t>Schedules / Bus Slips / Game Times</a:t>
            </a:r>
            <a:endParaRPr/>
          </a:p>
          <a:p>
            <a:pPr marL="342900" lvl="0" indent="-342900" algn="l" rtl="0">
              <a:spcBef>
                <a:spcPts val="560"/>
              </a:spcBef>
              <a:spcAft>
                <a:spcPts val="0"/>
              </a:spcAft>
              <a:buClr>
                <a:schemeClr val="dk1"/>
              </a:buClr>
              <a:buSzPts val="2800"/>
              <a:buChar char="•"/>
            </a:pPr>
            <a:r>
              <a:rPr lang="en-US" sz="2800"/>
              <a:t>Playbooks / Handbooks</a:t>
            </a:r>
            <a:endParaRPr/>
          </a:p>
          <a:p>
            <a:pPr marL="342900" lvl="0" indent="-342900" algn="l" rtl="0">
              <a:spcBef>
                <a:spcPts val="560"/>
              </a:spcBef>
              <a:spcAft>
                <a:spcPts val="0"/>
              </a:spcAft>
              <a:buClr>
                <a:schemeClr val="dk1"/>
              </a:buClr>
              <a:buSzPts val="2800"/>
              <a:buChar char="•"/>
            </a:pPr>
            <a:r>
              <a:rPr lang="en-US" sz="2800"/>
              <a:t>Practice Schedules</a:t>
            </a:r>
            <a:endParaRPr/>
          </a:p>
          <a:p>
            <a:pPr marL="342900" lvl="0" indent="-342900" algn="l" rtl="0">
              <a:spcBef>
                <a:spcPts val="560"/>
              </a:spcBef>
              <a:spcAft>
                <a:spcPts val="0"/>
              </a:spcAft>
              <a:buClr>
                <a:schemeClr val="dk1"/>
              </a:buClr>
              <a:buSzPts val="2800"/>
              <a:buChar char="•"/>
            </a:pPr>
            <a:r>
              <a:rPr lang="en-US" sz="2800"/>
              <a:t>Phone / email chain in the event of event cancellation</a:t>
            </a:r>
            <a:endParaRPr/>
          </a:p>
          <a:p>
            <a:pPr marL="342900" lvl="0" indent="-342900" algn="l" rtl="0">
              <a:spcBef>
                <a:spcPts val="560"/>
              </a:spcBef>
              <a:spcAft>
                <a:spcPts val="0"/>
              </a:spcAft>
              <a:buClr>
                <a:schemeClr val="dk1"/>
              </a:buClr>
              <a:buSzPts val="2800"/>
              <a:buChar char="•"/>
            </a:pPr>
            <a:r>
              <a:rPr lang="en-US" sz="2800"/>
              <a:t>Meeting with AD and other coaches</a:t>
            </a:r>
            <a:endParaRPr/>
          </a:p>
          <a:p>
            <a:pPr marL="342900" lvl="0" indent="-342900" algn="l" rtl="0">
              <a:spcBef>
                <a:spcPts val="560"/>
              </a:spcBef>
              <a:spcAft>
                <a:spcPts val="0"/>
              </a:spcAft>
              <a:buClr>
                <a:schemeClr val="dk1"/>
              </a:buClr>
              <a:buSzPts val="2800"/>
              <a:buChar char="•"/>
            </a:pPr>
            <a:r>
              <a:rPr lang="en-US" sz="2800"/>
              <a:t>Pre-Season and/or weekly meetings with Athletes</a:t>
            </a:r>
            <a:endParaRPr/>
          </a:p>
          <a:p>
            <a:pPr marL="342900" lvl="0" indent="-342900" algn="l" rtl="0">
              <a:spcBef>
                <a:spcPts val="560"/>
              </a:spcBef>
              <a:spcAft>
                <a:spcPts val="0"/>
              </a:spcAft>
              <a:buClr>
                <a:schemeClr val="dk1"/>
              </a:buClr>
              <a:buSzPts val="2800"/>
              <a:buFont typeface="Arial"/>
              <a:buNone/>
            </a:pPr>
            <a:endParaRPr sz="28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Managing Relationships</a:t>
            </a:r>
            <a:endParaRPr/>
          </a:p>
        </p:txBody>
      </p:sp>
      <p:sp>
        <p:nvSpPr>
          <p:cNvPr id="196" name="Google Shape;196;p3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en-US" u="sng"/>
              <a:t>Athletic Director/School Administrators</a:t>
            </a:r>
            <a:endParaRPr/>
          </a:p>
          <a:p>
            <a:pPr marL="342900" lvl="0" indent="-342900" algn="l" rtl="0">
              <a:spcBef>
                <a:spcPts val="640"/>
              </a:spcBef>
              <a:spcAft>
                <a:spcPts val="0"/>
              </a:spcAft>
              <a:buClr>
                <a:schemeClr val="dk1"/>
              </a:buClr>
              <a:buSzPts val="3200"/>
              <a:buFont typeface="Arial"/>
              <a:buNone/>
            </a:pPr>
            <a:r>
              <a:rPr lang="en-US"/>
              <a:t>	- Understanding Professional Relationships</a:t>
            </a:r>
            <a:endParaRPr/>
          </a:p>
          <a:p>
            <a:pPr marL="342900" lvl="0" indent="-342900" algn="l" rtl="0">
              <a:spcBef>
                <a:spcPts val="640"/>
              </a:spcBef>
              <a:spcAft>
                <a:spcPts val="0"/>
              </a:spcAft>
              <a:buClr>
                <a:schemeClr val="dk1"/>
              </a:buClr>
              <a:buSzPts val="3200"/>
              <a:buFont typeface="Arial"/>
              <a:buNone/>
            </a:pPr>
            <a:r>
              <a:rPr lang="en-US"/>
              <a:t>	- Organizational Skills</a:t>
            </a:r>
            <a:endParaRPr/>
          </a:p>
          <a:p>
            <a:pPr marL="342900" lvl="0" indent="-342900" algn="l" rtl="0">
              <a:spcBef>
                <a:spcPts val="640"/>
              </a:spcBef>
              <a:spcAft>
                <a:spcPts val="0"/>
              </a:spcAft>
              <a:buClr>
                <a:schemeClr val="dk1"/>
              </a:buClr>
              <a:buSzPts val="3200"/>
              <a:buFont typeface="Arial"/>
              <a:buNone/>
            </a:pPr>
            <a:r>
              <a:rPr lang="en-US"/>
              <a:t>	- Effective Communication Skills</a:t>
            </a:r>
            <a:endParaRPr/>
          </a:p>
          <a:p>
            <a:pPr marL="342900" lvl="0" indent="-342900" algn="l" rtl="0">
              <a:spcBef>
                <a:spcPts val="640"/>
              </a:spcBef>
              <a:spcAft>
                <a:spcPts val="0"/>
              </a:spcAft>
              <a:buClr>
                <a:schemeClr val="dk1"/>
              </a:buClr>
              <a:buSzPts val="3200"/>
              <a:buFont typeface="Arial"/>
              <a:buNone/>
            </a:pPr>
            <a:r>
              <a:rPr lang="en-US"/>
              <a:t>	- Accountability</a:t>
            </a:r>
            <a:endParaRPr/>
          </a:p>
          <a:p>
            <a:pPr marL="342900" lvl="0" indent="-342900" algn="l" rtl="0">
              <a:spcBef>
                <a:spcPts val="640"/>
              </a:spcBef>
              <a:spcAft>
                <a:spcPts val="0"/>
              </a:spcAft>
              <a:buClr>
                <a:schemeClr val="dk1"/>
              </a:buClr>
              <a:buSzPts val="3200"/>
              <a:buFont typeface="Arial"/>
              <a:buNone/>
            </a:pPr>
            <a:endParaRPr/>
          </a:p>
          <a:p>
            <a:pPr marL="342900" lvl="0" indent="-342900" algn="l" rtl="0">
              <a:spcBef>
                <a:spcPts val="640"/>
              </a:spcBef>
              <a:spcAft>
                <a:spcPts val="0"/>
              </a:spcAft>
              <a:buClr>
                <a:schemeClr val="dk1"/>
              </a:buClr>
              <a:buSzPts val="3200"/>
              <a:buFont typeface="Arial"/>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Who Am I?</a:t>
            </a:r>
            <a:endParaRPr/>
          </a:p>
        </p:txBody>
      </p:sp>
      <p:sp>
        <p:nvSpPr>
          <p:cNvPr id="94" name="Google Shape;94;p1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lnSpc>
                <a:spcPct val="90000"/>
              </a:lnSpc>
              <a:spcBef>
                <a:spcPts val="0"/>
              </a:spcBef>
              <a:spcAft>
                <a:spcPts val="0"/>
              </a:spcAft>
              <a:buClr>
                <a:schemeClr val="dk1"/>
              </a:buClr>
              <a:buSzPts val="2400"/>
              <a:buChar char="•"/>
            </a:pPr>
            <a:r>
              <a:rPr lang="en-US" sz="2400"/>
              <a:t>Jeff Tooker (Columbia High School ‘01, BA in History ‘04 from UAlbany, MA in Adolescence Education-Social Studies ‘06 from the College of Saint Rose)</a:t>
            </a:r>
            <a:endParaRPr/>
          </a:p>
          <a:p>
            <a:pPr marL="342900" lvl="0" indent="-342900" algn="l" rtl="0">
              <a:lnSpc>
                <a:spcPct val="90000"/>
              </a:lnSpc>
              <a:spcBef>
                <a:spcPts val="480"/>
              </a:spcBef>
              <a:spcAft>
                <a:spcPts val="0"/>
              </a:spcAft>
              <a:buClr>
                <a:schemeClr val="dk1"/>
              </a:buClr>
              <a:buSzPts val="2400"/>
              <a:buChar char="•"/>
            </a:pPr>
            <a:r>
              <a:rPr lang="en-US" sz="2400"/>
              <a:t>Social Studies Teacher (Grades 11 and 12) at Columbia HS in the East Greenbush CSD – 2006-Present</a:t>
            </a:r>
            <a:endParaRPr/>
          </a:p>
          <a:p>
            <a:pPr marL="342900" lvl="0" indent="-342900" algn="l" rtl="0">
              <a:lnSpc>
                <a:spcPct val="90000"/>
              </a:lnSpc>
              <a:spcBef>
                <a:spcPts val="480"/>
              </a:spcBef>
              <a:spcAft>
                <a:spcPts val="0"/>
              </a:spcAft>
              <a:buClr>
                <a:schemeClr val="dk1"/>
              </a:buClr>
              <a:buSzPts val="2400"/>
              <a:buChar char="•"/>
            </a:pPr>
            <a:r>
              <a:rPr lang="en-US" sz="2400"/>
              <a:t>Cross Country, Indoor Track &amp; Outdoor Track Coach at Columbia HS (East Greenbush) from 2003-2016.</a:t>
            </a:r>
            <a:endParaRPr/>
          </a:p>
          <a:p>
            <a:pPr marL="342900" lvl="0" indent="-342900" algn="l" rtl="0">
              <a:lnSpc>
                <a:spcPct val="90000"/>
              </a:lnSpc>
              <a:spcBef>
                <a:spcPts val="480"/>
              </a:spcBef>
              <a:spcAft>
                <a:spcPts val="0"/>
              </a:spcAft>
              <a:buClr>
                <a:schemeClr val="dk1"/>
              </a:buClr>
              <a:buSzPts val="2400"/>
              <a:buChar char="•"/>
            </a:pPr>
            <a:r>
              <a:rPr lang="en-US" sz="2400"/>
              <a:t>CDTO (Track Official) – 2015-2018</a:t>
            </a:r>
            <a:endParaRPr/>
          </a:p>
          <a:p>
            <a:pPr marL="342900" lvl="0" indent="-342900" algn="l" rtl="0">
              <a:lnSpc>
                <a:spcPct val="90000"/>
              </a:lnSpc>
              <a:spcBef>
                <a:spcPts val="480"/>
              </a:spcBef>
              <a:spcAft>
                <a:spcPts val="0"/>
              </a:spcAft>
              <a:buClr>
                <a:schemeClr val="dk1"/>
              </a:buClr>
              <a:buSzPts val="2400"/>
              <a:buChar char="•"/>
            </a:pPr>
            <a:r>
              <a:rPr lang="en-US" sz="2400"/>
              <a:t>Districtwide Safety Coordinator for the East Greenbush CSD</a:t>
            </a:r>
            <a:endParaRPr/>
          </a:p>
          <a:p>
            <a:pPr marL="342900" lvl="0" indent="-342900" algn="l" rtl="0">
              <a:lnSpc>
                <a:spcPct val="90000"/>
              </a:lnSpc>
              <a:spcBef>
                <a:spcPts val="480"/>
              </a:spcBef>
              <a:spcAft>
                <a:spcPts val="0"/>
              </a:spcAft>
              <a:buClr>
                <a:schemeClr val="dk1"/>
              </a:buClr>
              <a:buSzPts val="2400"/>
              <a:buChar char="•"/>
            </a:pPr>
            <a:r>
              <a:rPr lang="en-US" sz="2400"/>
              <a:t>Past Chief with the East Greenbush Fire Department</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3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Managing Relationships</a:t>
            </a:r>
            <a:endParaRPr/>
          </a:p>
        </p:txBody>
      </p:sp>
      <p:sp>
        <p:nvSpPr>
          <p:cNvPr id="202" name="Google Shape;202;p3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Font typeface="Arial"/>
              <a:buNone/>
            </a:pPr>
            <a:r>
              <a:rPr lang="en-US" u="sng"/>
              <a:t>Players</a:t>
            </a:r>
            <a:endParaRPr/>
          </a:p>
          <a:p>
            <a:pPr marL="342900" lvl="0" indent="-342900" algn="l" rtl="0">
              <a:spcBef>
                <a:spcPts val="640"/>
              </a:spcBef>
              <a:spcAft>
                <a:spcPts val="0"/>
              </a:spcAft>
              <a:buClr>
                <a:schemeClr val="dk1"/>
              </a:buClr>
              <a:buSzPts val="3200"/>
              <a:buFont typeface="Calibri"/>
              <a:buChar char="-"/>
            </a:pPr>
            <a:r>
              <a:rPr lang="en-US"/>
              <a:t>Captains </a:t>
            </a:r>
            <a:endParaRPr/>
          </a:p>
          <a:p>
            <a:pPr marL="342900" lvl="0" indent="-342900" algn="l" rtl="0">
              <a:spcBef>
                <a:spcPts val="640"/>
              </a:spcBef>
              <a:spcAft>
                <a:spcPts val="0"/>
              </a:spcAft>
              <a:buClr>
                <a:schemeClr val="dk1"/>
              </a:buClr>
              <a:buSzPts val="3200"/>
              <a:buFont typeface="Calibri"/>
              <a:buChar char="-"/>
            </a:pPr>
            <a:r>
              <a:rPr lang="en-US"/>
              <a:t>School Code of Conduct / Athetic Code</a:t>
            </a:r>
            <a:endParaRPr/>
          </a:p>
          <a:p>
            <a:pPr marL="342900" lvl="0" indent="-342900" algn="l" rtl="0">
              <a:spcBef>
                <a:spcPts val="640"/>
              </a:spcBef>
              <a:spcAft>
                <a:spcPts val="0"/>
              </a:spcAft>
              <a:buClr>
                <a:schemeClr val="dk1"/>
              </a:buClr>
              <a:buSzPts val="3200"/>
              <a:buFont typeface="Calibri"/>
              <a:buNone/>
            </a:pPr>
            <a:r>
              <a:rPr lang="en-US"/>
              <a:t>	- Publish, post and all sign</a:t>
            </a:r>
            <a:endParaRPr/>
          </a:p>
          <a:p>
            <a:pPr marL="342900" lvl="0" indent="-342900" algn="l" rtl="0">
              <a:spcBef>
                <a:spcPts val="640"/>
              </a:spcBef>
              <a:spcAft>
                <a:spcPts val="0"/>
              </a:spcAft>
              <a:buClr>
                <a:schemeClr val="dk1"/>
              </a:buClr>
              <a:buSzPts val="3200"/>
              <a:buFont typeface="Calibri"/>
              <a:buChar char="-"/>
            </a:pPr>
            <a:r>
              <a:rPr lang="en-US"/>
              <a:t>Accountability / Violations / Consequences</a:t>
            </a:r>
            <a:endParaRPr/>
          </a:p>
          <a:p>
            <a:pPr marL="742950" lvl="1" indent="-285750" algn="l" rtl="0">
              <a:spcBef>
                <a:spcPts val="560"/>
              </a:spcBef>
              <a:spcAft>
                <a:spcPts val="0"/>
              </a:spcAft>
              <a:buClr>
                <a:schemeClr val="dk1"/>
              </a:buClr>
              <a:buSzPts val="2800"/>
              <a:buFont typeface="Calibri"/>
              <a:buChar char="-"/>
            </a:pPr>
            <a:r>
              <a:rPr lang="en-US"/>
              <a:t>Up to the AD to enforce, but you report</a:t>
            </a:r>
            <a:endParaRPr/>
          </a:p>
          <a:p>
            <a:pPr marL="742950" lvl="1" indent="-285750" algn="l" rtl="0">
              <a:spcBef>
                <a:spcPts val="560"/>
              </a:spcBef>
              <a:spcAft>
                <a:spcPts val="0"/>
              </a:spcAft>
              <a:buClr>
                <a:schemeClr val="dk1"/>
              </a:buClr>
              <a:buSzPts val="2800"/>
              <a:buFont typeface="Calibri"/>
              <a:buChar char="-"/>
            </a:pPr>
            <a:r>
              <a:rPr lang="en-US"/>
              <a:t>Document.  Document.  Document.</a:t>
            </a:r>
            <a:endParaRPr/>
          </a:p>
          <a:p>
            <a:pPr marL="742950" lvl="1" indent="-285750" algn="l" rtl="0">
              <a:spcBef>
                <a:spcPts val="560"/>
              </a:spcBef>
              <a:spcAft>
                <a:spcPts val="0"/>
              </a:spcAft>
              <a:buClr>
                <a:schemeClr val="dk1"/>
              </a:buClr>
              <a:buSzPts val="2800"/>
              <a:buFont typeface="Calibri"/>
              <a:buNone/>
            </a:pP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3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Managing Relationships</a:t>
            </a:r>
            <a:endParaRPr/>
          </a:p>
        </p:txBody>
      </p:sp>
      <p:sp>
        <p:nvSpPr>
          <p:cNvPr id="208" name="Google Shape;208;p3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Font typeface="Arial"/>
              <a:buNone/>
            </a:pPr>
            <a:r>
              <a:rPr lang="en-US" u="sng"/>
              <a:t>Coaches</a:t>
            </a:r>
            <a:endParaRPr/>
          </a:p>
          <a:p>
            <a:pPr marL="342900" lvl="0" indent="-342900" algn="l" rtl="0">
              <a:spcBef>
                <a:spcPts val="640"/>
              </a:spcBef>
              <a:spcAft>
                <a:spcPts val="0"/>
              </a:spcAft>
              <a:buClr>
                <a:schemeClr val="dk1"/>
              </a:buClr>
              <a:buSzPts val="3200"/>
              <a:buFont typeface="Calibri"/>
              <a:buChar char="-"/>
            </a:pPr>
            <a:r>
              <a:rPr lang="en-US"/>
              <a:t>Your assistants and other coaches</a:t>
            </a:r>
            <a:endParaRPr/>
          </a:p>
          <a:p>
            <a:pPr marL="342900" lvl="0" indent="-342900" algn="l" rtl="0">
              <a:spcBef>
                <a:spcPts val="640"/>
              </a:spcBef>
              <a:spcAft>
                <a:spcPts val="0"/>
              </a:spcAft>
              <a:buClr>
                <a:schemeClr val="dk1"/>
              </a:buClr>
              <a:buSzPts val="3200"/>
              <a:buFont typeface="Calibri"/>
              <a:buChar char="-"/>
            </a:pPr>
            <a:r>
              <a:rPr lang="en-US"/>
              <a:t>Enforcing the rules</a:t>
            </a:r>
            <a:endParaRPr/>
          </a:p>
          <a:p>
            <a:pPr marL="342900" lvl="0" indent="-342900" algn="l" rtl="0">
              <a:spcBef>
                <a:spcPts val="640"/>
              </a:spcBef>
              <a:spcAft>
                <a:spcPts val="0"/>
              </a:spcAft>
              <a:buClr>
                <a:schemeClr val="dk1"/>
              </a:buClr>
              <a:buSzPts val="3200"/>
              <a:buFont typeface="Calibri"/>
              <a:buChar char="-"/>
            </a:pPr>
            <a:r>
              <a:rPr lang="en-US"/>
              <a:t>Acceptance of diversity</a:t>
            </a:r>
            <a:endParaRPr/>
          </a:p>
          <a:p>
            <a:pPr marL="342900" lvl="0" indent="-342900" algn="l" rtl="0">
              <a:spcBef>
                <a:spcPts val="640"/>
              </a:spcBef>
              <a:spcAft>
                <a:spcPts val="0"/>
              </a:spcAft>
              <a:buClr>
                <a:schemeClr val="dk1"/>
              </a:buClr>
              <a:buSzPts val="3200"/>
              <a:buFont typeface="Calibri"/>
              <a:buChar char="-"/>
            </a:pPr>
            <a:r>
              <a:rPr lang="en-US"/>
              <a:t>Model good behavior</a:t>
            </a:r>
            <a:endParaRPr/>
          </a:p>
          <a:p>
            <a:pPr marL="342900" lvl="0" indent="-342900" algn="l" rtl="0">
              <a:spcBef>
                <a:spcPts val="640"/>
              </a:spcBef>
              <a:spcAft>
                <a:spcPts val="0"/>
              </a:spcAft>
              <a:buClr>
                <a:schemeClr val="dk1"/>
              </a:buClr>
              <a:buSzPts val="3200"/>
              <a:buFont typeface="Calibri"/>
              <a:buChar char="-"/>
            </a:pPr>
            <a:r>
              <a:rPr lang="en-US"/>
              <a:t>Hazing / Sexual Harassment / Bullying</a:t>
            </a:r>
            <a:endParaRPr/>
          </a:p>
          <a:p>
            <a:pPr marL="342900" lvl="0" indent="-342900" algn="l" rtl="0">
              <a:spcBef>
                <a:spcPts val="640"/>
              </a:spcBef>
              <a:spcAft>
                <a:spcPts val="0"/>
              </a:spcAft>
              <a:buClr>
                <a:schemeClr val="dk1"/>
              </a:buClr>
              <a:buSzPts val="3200"/>
              <a:buFont typeface="Calibri"/>
              <a:buNone/>
            </a:pPr>
            <a:r>
              <a:rPr lang="en-US"/>
              <a:t>(NYS DASA Law)</a:t>
            </a:r>
            <a:endParaRPr/>
          </a:p>
          <a:p>
            <a:pPr marL="342900" lvl="0" indent="-342900" algn="l" rtl="0">
              <a:spcBef>
                <a:spcPts val="640"/>
              </a:spcBef>
              <a:spcAft>
                <a:spcPts val="0"/>
              </a:spcAft>
              <a:buClr>
                <a:schemeClr val="dk1"/>
              </a:buClr>
              <a:buSzPts val="3200"/>
              <a:buFont typeface="Calibri"/>
              <a:buNone/>
            </a:pP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3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Managing Relationships</a:t>
            </a:r>
            <a:endParaRPr/>
          </a:p>
        </p:txBody>
      </p:sp>
      <p:sp>
        <p:nvSpPr>
          <p:cNvPr id="214" name="Google Shape;214;p3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Font typeface="Arial"/>
              <a:buNone/>
            </a:pPr>
            <a:r>
              <a:rPr lang="en-US" u="sng"/>
              <a:t>Officials</a:t>
            </a:r>
            <a:endParaRPr/>
          </a:p>
          <a:p>
            <a:pPr marL="342900" lvl="0" indent="-342900" algn="l" rtl="0">
              <a:spcBef>
                <a:spcPts val="640"/>
              </a:spcBef>
              <a:spcAft>
                <a:spcPts val="0"/>
              </a:spcAft>
              <a:buClr>
                <a:schemeClr val="dk1"/>
              </a:buClr>
              <a:buSzPts val="3200"/>
              <a:buFont typeface="Calibri"/>
              <a:buChar char="-"/>
            </a:pPr>
            <a:r>
              <a:rPr lang="en-US"/>
              <a:t>Coach your team, not the officials.</a:t>
            </a:r>
            <a:endParaRPr/>
          </a:p>
          <a:p>
            <a:pPr marL="342900" lvl="0" indent="-342900" algn="l" rtl="0">
              <a:spcBef>
                <a:spcPts val="640"/>
              </a:spcBef>
              <a:spcAft>
                <a:spcPts val="0"/>
              </a:spcAft>
              <a:buClr>
                <a:schemeClr val="dk1"/>
              </a:buClr>
              <a:buSzPts val="3200"/>
              <a:buFont typeface="Calibri"/>
              <a:buChar char="-"/>
            </a:pPr>
            <a:r>
              <a:rPr lang="en-US"/>
              <a:t>Understand the need for officials</a:t>
            </a:r>
            <a:endParaRPr/>
          </a:p>
          <a:p>
            <a:pPr marL="342900" lvl="0" indent="-342900" algn="l" rtl="0">
              <a:spcBef>
                <a:spcPts val="640"/>
              </a:spcBef>
              <a:spcAft>
                <a:spcPts val="0"/>
              </a:spcAft>
              <a:buClr>
                <a:schemeClr val="dk1"/>
              </a:buClr>
              <a:buSzPts val="3200"/>
              <a:buFont typeface="Calibri"/>
              <a:buChar char="-"/>
            </a:pPr>
            <a:r>
              <a:rPr lang="en-US"/>
              <a:t>Respect and accept their rulings</a:t>
            </a:r>
            <a:endParaRPr/>
          </a:p>
          <a:p>
            <a:pPr marL="342900" lvl="0" indent="-342900" algn="l" rtl="0">
              <a:spcBef>
                <a:spcPts val="400"/>
              </a:spcBef>
              <a:spcAft>
                <a:spcPts val="0"/>
              </a:spcAft>
              <a:buClr>
                <a:schemeClr val="dk1"/>
              </a:buClr>
              <a:buSzPts val="2000"/>
              <a:buFont typeface="Calibri"/>
              <a:buNone/>
            </a:pPr>
            <a:r>
              <a:rPr lang="en-US" sz="2000"/>
              <a:t>(but, if you need to appeal, follow the procedure)</a:t>
            </a:r>
            <a:endParaRPr/>
          </a:p>
          <a:p>
            <a:pPr marL="342900" lvl="0" indent="-342900" algn="l" rtl="0">
              <a:spcBef>
                <a:spcPts val="640"/>
              </a:spcBef>
              <a:spcAft>
                <a:spcPts val="0"/>
              </a:spcAft>
              <a:buClr>
                <a:schemeClr val="dk1"/>
              </a:buClr>
              <a:buSzPts val="3200"/>
              <a:buFont typeface="Calibri"/>
              <a:buChar char="-"/>
            </a:pPr>
            <a:r>
              <a:rPr lang="en-US"/>
              <a:t>Don’t embarrass them or yourself</a:t>
            </a:r>
            <a:endParaRPr/>
          </a:p>
          <a:p>
            <a:pPr marL="342900" lvl="0" indent="-342900" algn="l" rtl="0">
              <a:spcBef>
                <a:spcPts val="640"/>
              </a:spcBef>
              <a:spcAft>
                <a:spcPts val="0"/>
              </a:spcAft>
              <a:buClr>
                <a:schemeClr val="dk1"/>
              </a:buClr>
              <a:buSzPts val="3200"/>
              <a:buFont typeface="Calibri"/>
              <a:buChar char="-"/>
            </a:pPr>
            <a:r>
              <a:rPr lang="en-US"/>
              <a:t>Review lines of communication at your sectional / league meetings</a:t>
            </a:r>
            <a:endParaRPr/>
          </a:p>
          <a:p>
            <a:pPr marL="342900" lvl="0" indent="-342900" algn="l" rtl="0">
              <a:spcBef>
                <a:spcPts val="400"/>
              </a:spcBef>
              <a:spcAft>
                <a:spcPts val="0"/>
              </a:spcAft>
              <a:buClr>
                <a:schemeClr val="dk1"/>
              </a:buClr>
              <a:buSzPts val="2000"/>
              <a:buFont typeface="Calibri"/>
              <a:buNone/>
            </a:pPr>
            <a:endParaRPr sz="20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3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Managing Relationships</a:t>
            </a:r>
            <a:endParaRPr/>
          </a:p>
        </p:txBody>
      </p:sp>
      <p:sp>
        <p:nvSpPr>
          <p:cNvPr id="220" name="Google Shape;220;p3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lnSpc>
                <a:spcPct val="90000"/>
              </a:lnSpc>
              <a:spcBef>
                <a:spcPts val="0"/>
              </a:spcBef>
              <a:spcAft>
                <a:spcPts val="0"/>
              </a:spcAft>
              <a:buClr>
                <a:schemeClr val="dk1"/>
              </a:buClr>
              <a:buSzPts val="2800"/>
              <a:buFont typeface="Arial"/>
              <a:buNone/>
            </a:pPr>
            <a:r>
              <a:rPr lang="en-US" sz="2800" u="sng"/>
              <a:t>Parents</a:t>
            </a:r>
            <a:endParaRPr/>
          </a:p>
          <a:p>
            <a:pPr marL="342900" lvl="0" indent="-342900" algn="l" rtl="0">
              <a:lnSpc>
                <a:spcPct val="90000"/>
              </a:lnSpc>
              <a:spcBef>
                <a:spcPts val="560"/>
              </a:spcBef>
              <a:spcAft>
                <a:spcPts val="0"/>
              </a:spcAft>
              <a:buClr>
                <a:schemeClr val="dk1"/>
              </a:buClr>
              <a:buSzPts val="2800"/>
              <a:buFont typeface="Calibri"/>
              <a:buChar char="-"/>
            </a:pPr>
            <a:r>
              <a:rPr lang="en-US" sz="2800"/>
              <a:t>Help them understand their role in supporting their child/team</a:t>
            </a:r>
            <a:endParaRPr/>
          </a:p>
          <a:p>
            <a:pPr marL="342900" lvl="0" indent="-342900" algn="l" rtl="0">
              <a:lnSpc>
                <a:spcPct val="90000"/>
              </a:lnSpc>
              <a:spcBef>
                <a:spcPts val="560"/>
              </a:spcBef>
              <a:spcAft>
                <a:spcPts val="0"/>
              </a:spcAft>
              <a:buClr>
                <a:schemeClr val="dk1"/>
              </a:buClr>
              <a:buSzPts val="2800"/>
              <a:buFont typeface="Calibri"/>
              <a:buChar char="-"/>
            </a:pPr>
            <a:r>
              <a:rPr lang="en-US" sz="2800"/>
              <a:t>Parental guidelines during games and during the season</a:t>
            </a:r>
            <a:endParaRPr/>
          </a:p>
          <a:p>
            <a:pPr marL="342900" lvl="0" indent="-342900" algn="l" rtl="0">
              <a:lnSpc>
                <a:spcPct val="90000"/>
              </a:lnSpc>
              <a:spcBef>
                <a:spcPts val="560"/>
              </a:spcBef>
              <a:spcAft>
                <a:spcPts val="0"/>
              </a:spcAft>
              <a:buClr>
                <a:schemeClr val="dk1"/>
              </a:buClr>
              <a:buSzPts val="2800"/>
              <a:buFont typeface="Calibri"/>
              <a:buChar char="-"/>
            </a:pPr>
            <a:r>
              <a:rPr lang="en-US" sz="2800"/>
              <a:t>Appropriate time when dealing with parents and an issue / conflict / concerns</a:t>
            </a:r>
            <a:endParaRPr/>
          </a:p>
          <a:p>
            <a:pPr marL="342900" lvl="0" indent="-342900" algn="l" rtl="0">
              <a:lnSpc>
                <a:spcPct val="90000"/>
              </a:lnSpc>
              <a:spcBef>
                <a:spcPts val="560"/>
              </a:spcBef>
              <a:spcAft>
                <a:spcPts val="0"/>
              </a:spcAft>
              <a:buClr>
                <a:schemeClr val="dk1"/>
              </a:buClr>
              <a:buSzPts val="2800"/>
              <a:buFont typeface="Calibri"/>
              <a:buChar char="-"/>
            </a:pPr>
            <a:r>
              <a:rPr lang="en-US" sz="2800"/>
              <a:t>“Cool Down” period – next day meeting</a:t>
            </a:r>
            <a:endParaRPr/>
          </a:p>
          <a:p>
            <a:pPr marL="342900" lvl="0" indent="-342900" algn="l" rtl="0">
              <a:lnSpc>
                <a:spcPct val="90000"/>
              </a:lnSpc>
              <a:spcBef>
                <a:spcPts val="560"/>
              </a:spcBef>
              <a:spcAft>
                <a:spcPts val="0"/>
              </a:spcAft>
              <a:buClr>
                <a:schemeClr val="dk1"/>
              </a:buClr>
              <a:buSzPts val="2800"/>
              <a:buFont typeface="Calibri"/>
              <a:buChar char="-"/>
            </a:pPr>
            <a:r>
              <a:rPr lang="en-US" sz="2800"/>
              <a:t>Schedule a meeting with AD</a:t>
            </a:r>
            <a:endParaRPr/>
          </a:p>
          <a:p>
            <a:pPr marL="342900" lvl="0" indent="-342900" algn="l" rtl="0">
              <a:lnSpc>
                <a:spcPct val="90000"/>
              </a:lnSpc>
              <a:spcBef>
                <a:spcPts val="560"/>
              </a:spcBef>
              <a:spcAft>
                <a:spcPts val="0"/>
              </a:spcAft>
              <a:buClr>
                <a:schemeClr val="dk1"/>
              </a:buClr>
              <a:buSzPts val="2800"/>
              <a:buFont typeface="Calibri"/>
              <a:buChar char="-"/>
            </a:pPr>
            <a:r>
              <a:rPr lang="en-US" sz="2800"/>
              <a:t>Extend appreciate for their support</a:t>
            </a:r>
            <a:endParaRPr/>
          </a:p>
          <a:p>
            <a:pPr marL="342900" lvl="0" indent="-342900" algn="l" rtl="0">
              <a:lnSpc>
                <a:spcPct val="90000"/>
              </a:lnSpc>
              <a:spcBef>
                <a:spcPts val="560"/>
              </a:spcBef>
              <a:spcAft>
                <a:spcPts val="0"/>
              </a:spcAft>
              <a:buClr>
                <a:schemeClr val="dk1"/>
              </a:buClr>
              <a:buSzPts val="2800"/>
              <a:buFont typeface="Calibri"/>
              <a:buNone/>
            </a:pPr>
            <a:endParaRPr sz="28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3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Managing Relationships</a:t>
            </a:r>
            <a:endParaRPr/>
          </a:p>
        </p:txBody>
      </p:sp>
      <p:sp>
        <p:nvSpPr>
          <p:cNvPr id="226" name="Google Shape;226;p3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Font typeface="Arial"/>
              <a:buNone/>
            </a:pPr>
            <a:r>
              <a:rPr lang="en-US" u="sng"/>
              <a:t>Spectators</a:t>
            </a:r>
            <a:endParaRPr/>
          </a:p>
          <a:p>
            <a:pPr marL="342900" lvl="0" indent="-342900" algn="l" rtl="0">
              <a:spcBef>
                <a:spcPts val="640"/>
              </a:spcBef>
              <a:spcAft>
                <a:spcPts val="0"/>
              </a:spcAft>
              <a:buClr>
                <a:schemeClr val="dk1"/>
              </a:buClr>
              <a:buSzPts val="3200"/>
              <a:buFont typeface="Arial"/>
              <a:buNone/>
            </a:pPr>
            <a:r>
              <a:rPr lang="en-US"/>
              <a:t> - Section II rule</a:t>
            </a:r>
            <a:endParaRPr/>
          </a:p>
          <a:p>
            <a:pPr marL="342900" lvl="0" indent="-342900" algn="l" rtl="0">
              <a:spcBef>
                <a:spcPts val="640"/>
              </a:spcBef>
              <a:spcAft>
                <a:spcPts val="0"/>
              </a:spcAft>
              <a:buClr>
                <a:schemeClr val="dk1"/>
              </a:buClr>
              <a:buSzPts val="3200"/>
              <a:buFont typeface="Calibri"/>
              <a:buChar char="-"/>
            </a:pPr>
            <a:r>
              <a:rPr lang="en-US"/>
              <a:t>Proper management plan / security through your AD</a:t>
            </a:r>
            <a:endParaRPr/>
          </a:p>
          <a:p>
            <a:pPr marL="342900" lvl="0" indent="-342900" algn="l" rtl="0">
              <a:spcBef>
                <a:spcPts val="640"/>
              </a:spcBef>
              <a:spcAft>
                <a:spcPts val="0"/>
              </a:spcAft>
              <a:buClr>
                <a:schemeClr val="dk1"/>
              </a:buClr>
              <a:buSzPts val="3200"/>
              <a:buFont typeface="Calibri"/>
              <a:buChar char="-"/>
            </a:pPr>
            <a:r>
              <a:rPr lang="en-US"/>
              <a:t>Reinforce proper behavior with student body</a:t>
            </a:r>
            <a:endParaRPr/>
          </a:p>
          <a:p>
            <a:pPr marL="342900" lvl="0" indent="-342900" algn="l" rtl="0">
              <a:spcBef>
                <a:spcPts val="640"/>
              </a:spcBef>
              <a:spcAft>
                <a:spcPts val="0"/>
              </a:spcAft>
              <a:buClr>
                <a:schemeClr val="dk1"/>
              </a:buClr>
              <a:buSzPts val="3200"/>
              <a:buFont typeface="Calibri"/>
              <a:buNone/>
            </a:pPr>
            <a:r>
              <a:rPr lang="en-US"/>
              <a:t>(Stop the game if you need to)</a:t>
            </a:r>
            <a:endParaRPr/>
          </a:p>
          <a:p>
            <a:pPr marL="342900" lvl="0" indent="-342900" algn="l" rtl="0">
              <a:spcBef>
                <a:spcPts val="640"/>
              </a:spcBef>
              <a:spcAft>
                <a:spcPts val="0"/>
              </a:spcAft>
              <a:buClr>
                <a:schemeClr val="dk1"/>
              </a:buClr>
              <a:buSzPts val="3200"/>
              <a:buFont typeface="Calibri"/>
              <a:buNone/>
            </a:pP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3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Managing Relationships</a:t>
            </a:r>
            <a:endParaRPr/>
          </a:p>
        </p:txBody>
      </p:sp>
      <p:sp>
        <p:nvSpPr>
          <p:cNvPr id="232" name="Google Shape;232;p37"/>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Font typeface="Arial"/>
              <a:buNone/>
            </a:pPr>
            <a:r>
              <a:rPr lang="en-US" u="sng"/>
              <a:t>Other Coaches</a:t>
            </a:r>
            <a:endParaRPr/>
          </a:p>
          <a:p>
            <a:pPr marL="342900" lvl="0" indent="-342900" algn="l" rtl="0">
              <a:spcBef>
                <a:spcPts val="640"/>
              </a:spcBef>
              <a:spcAft>
                <a:spcPts val="0"/>
              </a:spcAft>
              <a:buClr>
                <a:schemeClr val="dk1"/>
              </a:buClr>
              <a:buSzPts val="3200"/>
              <a:buFont typeface="Calibri"/>
              <a:buChar char="-"/>
            </a:pPr>
            <a:r>
              <a:rPr lang="en-US"/>
              <a:t>Head Coach is program administrator</a:t>
            </a:r>
            <a:endParaRPr/>
          </a:p>
          <a:p>
            <a:pPr marL="342900" lvl="0" indent="-342900" algn="l" rtl="0">
              <a:spcBef>
                <a:spcPts val="640"/>
              </a:spcBef>
              <a:spcAft>
                <a:spcPts val="0"/>
              </a:spcAft>
              <a:buClr>
                <a:schemeClr val="dk1"/>
              </a:buClr>
              <a:buSzPts val="3200"/>
              <a:buFont typeface="Calibri"/>
              <a:buChar char="-"/>
            </a:pPr>
            <a:r>
              <a:rPr lang="en-US"/>
              <a:t>Create meaningful roles for ass’t coaches</a:t>
            </a:r>
            <a:endParaRPr/>
          </a:p>
          <a:p>
            <a:pPr marL="342900" lvl="0" indent="-342900" algn="l" rtl="0">
              <a:spcBef>
                <a:spcPts val="640"/>
              </a:spcBef>
              <a:spcAft>
                <a:spcPts val="0"/>
              </a:spcAft>
              <a:buClr>
                <a:schemeClr val="dk1"/>
              </a:buClr>
              <a:buSzPts val="3200"/>
              <a:buFont typeface="Calibri"/>
              <a:buChar char="-"/>
            </a:pPr>
            <a:r>
              <a:rPr lang="en-US"/>
              <a:t>Train and evaluate assistants</a:t>
            </a:r>
            <a:endParaRPr/>
          </a:p>
          <a:p>
            <a:pPr marL="342900" lvl="0" indent="-342900" algn="l" rtl="0">
              <a:spcBef>
                <a:spcPts val="640"/>
              </a:spcBef>
              <a:spcAft>
                <a:spcPts val="0"/>
              </a:spcAft>
              <a:buClr>
                <a:schemeClr val="dk1"/>
              </a:buClr>
              <a:buSzPts val="3200"/>
              <a:buFont typeface="Calibri"/>
              <a:buChar char="-"/>
            </a:pPr>
            <a:r>
              <a:rPr lang="en-US"/>
              <a:t>Enjoy competition</a:t>
            </a:r>
            <a:endParaRPr/>
          </a:p>
          <a:p>
            <a:pPr marL="342900" lvl="0" indent="-342900" algn="l" rtl="0">
              <a:spcBef>
                <a:spcPts val="640"/>
              </a:spcBef>
              <a:spcAft>
                <a:spcPts val="0"/>
              </a:spcAft>
              <a:buClr>
                <a:schemeClr val="dk1"/>
              </a:buClr>
              <a:buSzPts val="3200"/>
              <a:buFont typeface="Calibri"/>
              <a:buNone/>
            </a:pP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3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Coaching During the Season </a:t>
            </a:r>
            <a:endParaRPr/>
          </a:p>
        </p:txBody>
      </p:sp>
      <p:sp>
        <p:nvSpPr>
          <p:cNvPr id="238" name="Google Shape;238;p3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lnSpc>
                <a:spcPct val="90000"/>
              </a:lnSpc>
              <a:spcBef>
                <a:spcPts val="0"/>
              </a:spcBef>
              <a:spcAft>
                <a:spcPts val="0"/>
              </a:spcAft>
              <a:buClr>
                <a:schemeClr val="dk1"/>
              </a:buClr>
              <a:buSzPts val="3200"/>
              <a:buChar char="•"/>
            </a:pPr>
            <a:r>
              <a:rPr lang="en-US"/>
              <a:t>Maintain inventory of equipment/supplies</a:t>
            </a:r>
            <a:endParaRPr/>
          </a:p>
          <a:p>
            <a:pPr marL="342900" lvl="0" indent="-342900" algn="l" rtl="0">
              <a:lnSpc>
                <a:spcPct val="90000"/>
              </a:lnSpc>
              <a:spcBef>
                <a:spcPts val="640"/>
              </a:spcBef>
              <a:spcAft>
                <a:spcPts val="0"/>
              </a:spcAft>
              <a:buClr>
                <a:schemeClr val="dk1"/>
              </a:buClr>
              <a:buSzPts val="3200"/>
              <a:buChar char="•"/>
            </a:pPr>
            <a:r>
              <a:rPr lang="en-US"/>
              <a:t>Communicate with media</a:t>
            </a:r>
            <a:endParaRPr/>
          </a:p>
          <a:p>
            <a:pPr marL="342900" lvl="0" indent="-342900" algn="l" rtl="0">
              <a:lnSpc>
                <a:spcPct val="90000"/>
              </a:lnSpc>
              <a:spcBef>
                <a:spcPts val="640"/>
              </a:spcBef>
              <a:spcAft>
                <a:spcPts val="0"/>
              </a:spcAft>
              <a:buClr>
                <a:schemeClr val="dk1"/>
              </a:buClr>
              <a:buSzPts val="3200"/>
              <a:buChar char="•"/>
            </a:pPr>
            <a:r>
              <a:rPr lang="en-US"/>
              <a:t>Reports on all injuries</a:t>
            </a:r>
            <a:endParaRPr/>
          </a:p>
          <a:p>
            <a:pPr marL="342900" lvl="0" indent="-342900" algn="l" rtl="0">
              <a:lnSpc>
                <a:spcPct val="90000"/>
              </a:lnSpc>
              <a:spcBef>
                <a:spcPts val="640"/>
              </a:spcBef>
              <a:spcAft>
                <a:spcPts val="0"/>
              </a:spcAft>
              <a:buClr>
                <a:schemeClr val="dk1"/>
              </a:buClr>
              <a:buSzPts val="3200"/>
              <a:buChar char="•"/>
            </a:pPr>
            <a:r>
              <a:rPr lang="en-US"/>
              <a:t>Prepare league reports</a:t>
            </a:r>
            <a:endParaRPr/>
          </a:p>
          <a:p>
            <a:pPr marL="342900" lvl="0" indent="-342900" algn="l" rtl="0">
              <a:lnSpc>
                <a:spcPct val="90000"/>
              </a:lnSpc>
              <a:spcBef>
                <a:spcPts val="640"/>
              </a:spcBef>
              <a:spcAft>
                <a:spcPts val="0"/>
              </a:spcAft>
              <a:buClr>
                <a:schemeClr val="dk1"/>
              </a:buClr>
              <a:buSzPts val="3200"/>
              <a:buChar char="•"/>
            </a:pPr>
            <a:r>
              <a:rPr lang="en-US"/>
              <a:t>Prepare reports as requested by AD</a:t>
            </a:r>
            <a:endParaRPr/>
          </a:p>
          <a:p>
            <a:pPr marL="342900" lvl="0" indent="-342900" algn="l" rtl="0">
              <a:lnSpc>
                <a:spcPct val="90000"/>
              </a:lnSpc>
              <a:spcBef>
                <a:spcPts val="640"/>
              </a:spcBef>
              <a:spcAft>
                <a:spcPts val="0"/>
              </a:spcAft>
              <a:buClr>
                <a:schemeClr val="dk1"/>
              </a:buClr>
              <a:buSzPts val="3200"/>
              <a:buChar char="•"/>
            </a:pPr>
            <a:r>
              <a:rPr lang="en-US"/>
              <a:t>Rating of Officials</a:t>
            </a:r>
            <a:endParaRPr/>
          </a:p>
          <a:p>
            <a:pPr marL="342900" lvl="0" indent="-342900" algn="l" rtl="0">
              <a:lnSpc>
                <a:spcPct val="90000"/>
              </a:lnSpc>
              <a:spcBef>
                <a:spcPts val="640"/>
              </a:spcBef>
              <a:spcAft>
                <a:spcPts val="0"/>
              </a:spcAft>
              <a:buClr>
                <a:schemeClr val="dk1"/>
              </a:buClr>
              <a:buSzPts val="3200"/>
              <a:buChar char="•"/>
            </a:pPr>
            <a:r>
              <a:rPr lang="en-US"/>
              <a:t>Sportsmanship Reports</a:t>
            </a:r>
            <a:endParaRPr/>
          </a:p>
          <a:p>
            <a:pPr marL="342900" lvl="0" indent="-342900" algn="l" rtl="0">
              <a:lnSpc>
                <a:spcPct val="90000"/>
              </a:lnSpc>
              <a:spcBef>
                <a:spcPts val="640"/>
              </a:spcBef>
              <a:spcAft>
                <a:spcPts val="0"/>
              </a:spcAft>
              <a:buClr>
                <a:schemeClr val="dk1"/>
              </a:buClr>
              <a:buSzPts val="3200"/>
              <a:buChar char="•"/>
            </a:pPr>
            <a:r>
              <a:rPr lang="en-US"/>
              <a:t>Awards</a:t>
            </a:r>
            <a:endParaRPr/>
          </a:p>
          <a:p>
            <a:pPr marL="342900" lvl="0" indent="-342900" algn="l" rtl="0">
              <a:lnSpc>
                <a:spcPct val="90000"/>
              </a:lnSpc>
              <a:spcBef>
                <a:spcPts val="640"/>
              </a:spcBef>
              <a:spcAft>
                <a:spcPts val="0"/>
              </a:spcAft>
              <a:buClr>
                <a:schemeClr val="dk1"/>
              </a:buClr>
              <a:buSzPts val="3200"/>
              <a:buFont typeface="Arial"/>
              <a:buNone/>
            </a:pP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3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End of Season </a:t>
            </a:r>
            <a:endParaRPr/>
          </a:p>
        </p:txBody>
      </p:sp>
      <p:sp>
        <p:nvSpPr>
          <p:cNvPr id="244" name="Google Shape;244;p39"/>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en-US"/>
              <a:t>Collect, inventory, and store equipment</a:t>
            </a:r>
            <a:endParaRPr/>
          </a:p>
          <a:p>
            <a:pPr marL="342900" lvl="0" indent="-342900" algn="l" rtl="0">
              <a:spcBef>
                <a:spcPts val="640"/>
              </a:spcBef>
              <a:spcAft>
                <a:spcPts val="0"/>
              </a:spcAft>
              <a:buClr>
                <a:schemeClr val="dk1"/>
              </a:buClr>
              <a:buSzPts val="3200"/>
              <a:buChar char="•"/>
            </a:pPr>
            <a:r>
              <a:rPr lang="en-US"/>
              <a:t>Media and records releases, end of season summary reports</a:t>
            </a:r>
            <a:endParaRPr/>
          </a:p>
          <a:p>
            <a:pPr marL="342900" lvl="0" indent="-342900" algn="l" rtl="0">
              <a:spcBef>
                <a:spcPts val="640"/>
              </a:spcBef>
              <a:spcAft>
                <a:spcPts val="0"/>
              </a:spcAft>
              <a:buClr>
                <a:schemeClr val="dk1"/>
              </a:buClr>
              <a:buSzPts val="3200"/>
              <a:buChar char="•"/>
            </a:pPr>
            <a:r>
              <a:rPr lang="en-US"/>
              <a:t>Establish equipment and supply needs for next season – ordering process</a:t>
            </a:r>
            <a:endParaRPr/>
          </a:p>
          <a:p>
            <a:pPr marL="342900" lvl="0" indent="-342900" algn="l" rtl="0">
              <a:spcBef>
                <a:spcPts val="640"/>
              </a:spcBef>
              <a:spcAft>
                <a:spcPts val="0"/>
              </a:spcAft>
              <a:buClr>
                <a:schemeClr val="dk1"/>
              </a:buClr>
              <a:buSzPts val="3200"/>
              <a:buChar char="•"/>
            </a:pPr>
            <a:r>
              <a:rPr lang="en-US"/>
              <a:t>Report to AD</a:t>
            </a:r>
            <a:endParaRPr/>
          </a:p>
          <a:p>
            <a:pPr marL="342900" lvl="0" indent="-342900" algn="l" rtl="0">
              <a:spcBef>
                <a:spcPts val="640"/>
              </a:spcBef>
              <a:spcAft>
                <a:spcPts val="0"/>
              </a:spcAft>
              <a:buClr>
                <a:schemeClr val="dk1"/>
              </a:buClr>
              <a:buSzPts val="3200"/>
              <a:buFont typeface="Arial"/>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a:t>Coaching Requirements:</a:t>
            </a:r>
            <a:br>
              <a:rPr lang="en-US"/>
            </a:br>
            <a:r>
              <a:rPr lang="en-US"/>
              <a:t>Teacher vs. Non-Teacher</a:t>
            </a:r>
            <a:endParaRPr/>
          </a:p>
        </p:txBody>
      </p:sp>
      <p:sp>
        <p:nvSpPr>
          <p:cNvPr id="100" name="Google Shape;100;p1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92500" lnSpcReduction="20000"/>
          </a:bodyPr>
          <a:lstStyle/>
          <a:p>
            <a:pPr marL="342900" lvl="0" indent="-342900" algn="l" rtl="0">
              <a:spcBef>
                <a:spcPts val="0"/>
              </a:spcBef>
              <a:spcAft>
                <a:spcPts val="0"/>
              </a:spcAft>
              <a:buClr>
                <a:schemeClr val="dk1"/>
              </a:buClr>
              <a:buSzPct val="100000"/>
              <a:buChar char="•"/>
            </a:pPr>
            <a:r>
              <a:rPr lang="en-US"/>
              <a:t>Refer to the NYSED Publication dated July 19, 2009 for regulations, etc. surrounding coaching.  (Page 4).</a:t>
            </a:r>
            <a:endParaRPr/>
          </a:p>
          <a:p>
            <a:pPr marL="342900" lvl="0" indent="-342900" algn="l" rtl="0">
              <a:spcBef>
                <a:spcPts val="592"/>
              </a:spcBef>
              <a:spcAft>
                <a:spcPts val="0"/>
              </a:spcAft>
              <a:buClr>
                <a:srgbClr val="FF0000"/>
              </a:buClr>
              <a:buSzPct val="100000"/>
              <a:buChar char="•"/>
            </a:pPr>
            <a:r>
              <a:rPr lang="en-US" b="1">
                <a:solidFill>
                  <a:srgbClr val="FF0000"/>
                </a:solidFill>
              </a:rPr>
              <a:t>Web address:  http://www.p12.nysed.gov/ciai/pe/toolkitdocs/coachingguidelines_07_09.pdf</a:t>
            </a:r>
            <a:endParaRPr/>
          </a:p>
          <a:p>
            <a:pPr marL="342900" lvl="0" indent="-342900" algn="l" rtl="0">
              <a:spcBef>
                <a:spcPts val="592"/>
              </a:spcBef>
              <a:spcAft>
                <a:spcPts val="0"/>
              </a:spcAft>
              <a:buClr>
                <a:schemeClr val="dk1"/>
              </a:buClr>
              <a:buSzPct val="100000"/>
              <a:buChar char="•"/>
            </a:pPr>
            <a:r>
              <a:rPr lang="en-US"/>
              <a:t>Teachers must complete coaching classes, just like non-teachers (with the exception of Physical Education teachers)</a:t>
            </a:r>
            <a:endParaRPr/>
          </a:p>
          <a:p>
            <a:pPr marL="342900" lvl="0" indent="-342900" algn="l" rtl="0">
              <a:spcBef>
                <a:spcPts val="592"/>
              </a:spcBef>
              <a:spcAft>
                <a:spcPts val="0"/>
              </a:spcAft>
              <a:buClr>
                <a:schemeClr val="dk1"/>
              </a:buClr>
              <a:buSzPct val="100000"/>
              <a:buChar char="•"/>
            </a:pPr>
            <a:r>
              <a:rPr lang="en-US"/>
              <a:t>Teachers do not need a “temporary” license to coach – their teaching certificate shall suffice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a:t>Coaching Requirements:</a:t>
            </a:r>
            <a:br>
              <a:rPr lang="en-US"/>
            </a:br>
            <a:r>
              <a:rPr lang="en-US"/>
              <a:t>NYS Requirements</a:t>
            </a:r>
            <a:endParaRPr/>
          </a:p>
        </p:txBody>
      </p:sp>
      <p:sp>
        <p:nvSpPr>
          <p:cNvPr id="106" name="Google Shape;106;p1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Font typeface="Arial"/>
              <a:buChar char="•"/>
            </a:pPr>
            <a:r>
              <a:rPr lang="en-US"/>
              <a:t>State Education Law, Article (6), Section 3001b (Page 4)</a:t>
            </a:r>
            <a:endParaRPr/>
          </a:p>
          <a:p>
            <a:pPr marL="342900" lvl="0" indent="-342900" algn="l" rtl="0">
              <a:spcBef>
                <a:spcPts val="640"/>
              </a:spcBef>
              <a:spcAft>
                <a:spcPts val="0"/>
              </a:spcAft>
              <a:buClr>
                <a:schemeClr val="dk1"/>
              </a:buClr>
              <a:buSzPts val="3200"/>
              <a:buFont typeface="Arial"/>
              <a:buChar char="•"/>
            </a:pPr>
            <a:r>
              <a:rPr lang="en-US"/>
              <a:t>Make sure you maintain your CPR/AED!</a:t>
            </a:r>
            <a:endParaRPr/>
          </a:p>
          <a:p>
            <a:pPr marL="0" lvl="0" indent="0" algn="l" rtl="0">
              <a:spcBef>
                <a:spcPts val="640"/>
              </a:spcBef>
              <a:spcAft>
                <a:spcPts val="0"/>
              </a:spcAft>
              <a:buClr>
                <a:schemeClr val="dk1"/>
              </a:buClr>
              <a:buSzPts val="3200"/>
              <a:buFont typeface="Arial"/>
              <a:buNone/>
            </a:pPr>
            <a:r>
              <a:rPr lang="en-US"/>
              <a:t>(It is your responsibility to do so!)</a:t>
            </a:r>
            <a:endParaRPr/>
          </a:p>
          <a:p>
            <a:pPr marL="0" lvl="0" indent="0" algn="l" rtl="0">
              <a:spcBef>
                <a:spcPts val="640"/>
              </a:spcBef>
              <a:spcAft>
                <a:spcPts val="0"/>
              </a:spcAft>
              <a:buClr>
                <a:schemeClr val="dk1"/>
              </a:buClr>
              <a:buSzPts val="3200"/>
              <a:buFont typeface="Arial"/>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a:t>Coaching Requirements:</a:t>
            </a:r>
            <a:br>
              <a:rPr lang="en-US"/>
            </a:br>
            <a:r>
              <a:rPr lang="en-US"/>
              <a:t>SAVE Requirements</a:t>
            </a:r>
            <a:endParaRPr/>
          </a:p>
        </p:txBody>
      </p:sp>
      <p:sp>
        <p:nvSpPr>
          <p:cNvPr id="112" name="Google Shape;112;p17"/>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en-US"/>
              <a:t> You must be fingerprinted (this was effective July 1, 2001) (Page 6)</a:t>
            </a:r>
            <a:endParaRPr/>
          </a:p>
          <a:p>
            <a:pPr marL="342900" lvl="0" indent="-342900" algn="l" rtl="0">
              <a:spcBef>
                <a:spcPts val="640"/>
              </a:spcBef>
              <a:spcAft>
                <a:spcPts val="0"/>
              </a:spcAft>
              <a:buClr>
                <a:schemeClr val="dk1"/>
              </a:buClr>
              <a:buSzPts val="3200"/>
              <a:buChar char="•"/>
            </a:pPr>
            <a:r>
              <a:rPr lang="en-US"/>
              <a:t>Results go to NYSED</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1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a:t>Coaching Requirements</a:t>
            </a:r>
            <a:br>
              <a:rPr lang="en-US"/>
            </a:br>
            <a:r>
              <a:rPr lang="en-US"/>
              <a:t>Child Abuse Training</a:t>
            </a:r>
            <a:endParaRPr/>
          </a:p>
        </p:txBody>
      </p:sp>
      <p:sp>
        <p:nvSpPr>
          <p:cNvPr id="118" name="Google Shape;118;p1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Font typeface="Arial"/>
              <a:buChar char="•"/>
            </a:pPr>
            <a:r>
              <a:rPr lang="en-US"/>
              <a:t>Section 80-1.4</a:t>
            </a:r>
            <a:endParaRPr/>
          </a:p>
          <a:p>
            <a:pPr marL="342900" lvl="0" indent="-342900" algn="l" rtl="0">
              <a:spcBef>
                <a:spcPts val="640"/>
              </a:spcBef>
              <a:spcAft>
                <a:spcPts val="0"/>
              </a:spcAft>
              <a:buClr>
                <a:schemeClr val="dk1"/>
              </a:buClr>
              <a:buSzPts val="3200"/>
              <a:buFont typeface="Arial"/>
              <a:buChar char="•"/>
            </a:pPr>
            <a:r>
              <a:rPr lang="en-US"/>
              <a:t>Child Abuse Identification</a:t>
            </a:r>
            <a:endParaRPr/>
          </a:p>
          <a:p>
            <a:pPr marL="0" lvl="0" indent="0" algn="l" rtl="0">
              <a:spcBef>
                <a:spcPts val="640"/>
              </a:spcBef>
              <a:spcAft>
                <a:spcPts val="0"/>
              </a:spcAft>
              <a:buClr>
                <a:schemeClr val="dk1"/>
              </a:buClr>
              <a:buSzPts val="3200"/>
              <a:buFont typeface="Arial"/>
              <a:buNone/>
            </a:pPr>
            <a:r>
              <a:rPr lang="en-US"/>
              <a:t>(</a:t>
            </a:r>
            <a:r>
              <a:rPr lang="en-US" b="1"/>
              <a:t>Remember, you become a mandated reporter of child abuse as a coach, volunteer or not</a:t>
            </a:r>
            <a:r>
              <a:rPr lang="en-US"/>
              <a:t>)</a:t>
            </a:r>
            <a:endParaRPr/>
          </a:p>
          <a:p>
            <a:pPr marL="342900" lvl="0" indent="-342900" algn="l" rtl="0">
              <a:spcBef>
                <a:spcPts val="640"/>
              </a:spcBef>
              <a:spcAft>
                <a:spcPts val="0"/>
              </a:spcAft>
              <a:buClr>
                <a:schemeClr val="dk1"/>
              </a:buClr>
              <a:buSzPts val="3200"/>
              <a:buFont typeface="Arial"/>
              <a:buChar char="•"/>
            </a:pPr>
            <a:r>
              <a:rPr lang="en-US"/>
              <a:t>School Violence Prevention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19"/>
          <p:cNvSpPr txBox="1">
            <a:spLocks noGrp="1"/>
          </p:cNvSpPr>
          <p:nvPr>
            <p:ph type="ctrTitle"/>
          </p:nvPr>
        </p:nvSpPr>
        <p:spPr>
          <a:xfrm>
            <a:off x="609600" y="990600"/>
            <a:ext cx="77724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a:t>Coaching Requirements</a:t>
            </a:r>
            <a:br>
              <a:rPr lang="en-US"/>
            </a:br>
            <a:r>
              <a:rPr lang="en-US"/>
              <a:t>Temporary vs. Professional Coaching Requirements</a:t>
            </a:r>
            <a:br>
              <a:rPr lang="en-US"/>
            </a:br>
            <a:endParaRPr/>
          </a:p>
        </p:txBody>
      </p:sp>
      <p:sp>
        <p:nvSpPr>
          <p:cNvPr id="124" name="Google Shape;124;p19"/>
          <p:cNvSpPr txBox="1">
            <a:spLocks noGrp="1"/>
          </p:cNvSpPr>
          <p:nvPr>
            <p:ph type="subTitle" idx="1"/>
          </p:nvPr>
        </p:nvSpPr>
        <p:spPr>
          <a:xfrm>
            <a:off x="381000" y="2514600"/>
            <a:ext cx="7391400" cy="3276600"/>
          </a:xfrm>
          <a:prstGeom prst="rect">
            <a:avLst/>
          </a:prstGeom>
          <a:noFill/>
          <a:ln>
            <a:noFill/>
          </a:ln>
        </p:spPr>
        <p:txBody>
          <a:bodyPr spcFirstLastPara="1" wrap="square" lIns="91425" tIns="45700" rIns="91425" bIns="45700" anchor="t" anchorCtr="0">
            <a:normAutofit/>
          </a:bodyPr>
          <a:lstStyle/>
          <a:p>
            <a:pPr marL="0" lvl="0" indent="-203200" algn="l" rtl="0">
              <a:spcBef>
                <a:spcPts val="0"/>
              </a:spcBef>
              <a:spcAft>
                <a:spcPts val="0"/>
              </a:spcAft>
              <a:buClr>
                <a:schemeClr val="dk1"/>
              </a:buClr>
              <a:buSzPts val="3200"/>
              <a:buFont typeface="Calibri"/>
              <a:buChar char="-"/>
            </a:pPr>
            <a:r>
              <a:rPr lang="en-US">
                <a:solidFill>
                  <a:schemeClr val="dk1"/>
                </a:solidFill>
              </a:rPr>
              <a:t>Temporary (TCL) – page 5</a:t>
            </a:r>
            <a:endParaRPr/>
          </a:p>
          <a:p>
            <a:pPr marL="0" lvl="0" indent="-203200" algn="l" rtl="0">
              <a:spcBef>
                <a:spcPts val="640"/>
              </a:spcBef>
              <a:spcAft>
                <a:spcPts val="0"/>
              </a:spcAft>
              <a:buClr>
                <a:schemeClr val="dk1"/>
              </a:buClr>
              <a:buSzPts val="3200"/>
              <a:buFont typeface="Calibri"/>
              <a:buChar char="-"/>
            </a:pPr>
            <a:r>
              <a:rPr lang="en-US">
                <a:solidFill>
                  <a:schemeClr val="dk1"/>
                </a:solidFill>
              </a:rPr>
              <a:t>Professional (PCL) – page 5</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0"/>
          <p:cNvSpPr txBox="1">
            <a:spLocks noGrp="1"/>
          </p:cNvSpPr>
          <p:nvPr>
            <p:ph type="title"/>
          </p:nvPr>
        </p:nvSpPr>
        <p:spPr>
          <a:xfrm>
            <a:off x="457200" y="533400"/>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a:t>Role of Interscholastic Sports In Education</a:t>
            </a:r>
            <a:br>
              <a:rPr lang="en-US"/>
            </a:br>
            <a:endParaRPr/>
          </a:p>
        </p:txBody>
      </p:sp>
      <p:sp>
        <p:nvSpPr>
          <p:cNvPr id="130" name="Google Shape;130;p20"/>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lnSpc>
                <a:spcPct val="90000"/>
              </a:lnSpc>
              <a:spcBef>
                <a:spcPts val="0"/>
              </a:spcBef>
              <a:spcAft>
                <a:spcPts val="0"/>
              </a:spcAft>
              <a:buClr>
                <a:schemeClr val="dk1"/>
              </a:buClr>
              <a:buSzPts val="2800"/>
              <a:buChar char="•"/>
            </a:pPr>
            <a:r>
              <a:rPr lang="en-US" sz="2800"/>
              <a:t>Educational Framework @ </a:t>
            </a:r>
            <a:r>
              <a:rPr lang="en-US" sz="2800" u="sng">
                <a:solidFill>
                  <a:schemeClr val="hlink"/>
                </a:solidFill>
                <a:hlinkClick r:id="rId3"/>
              </a:rPr>
              <a:t>www.nysphsaa.org</a:t>
            </a:r>
            <a:endParaRPr sz="2800"/>
          </a:p>
          <a:p>
            <a:pPr marL="342900" lvl="0" indent="-342900" algn="l" rtl="0">
              <a:lnSpc>
                <a:spcPct val="90000"/>
              </a:lnSpc>
              <a:spcBef>
                <a:spcPts val="560"/>
              </a:spcBef>
              <a:spcAft>
                <a:spcPts val="0"/>
              </a:spcAft>
              <a:buClr>
                <a:schemeClr val="dk1"/>
              </a:buClr>
              <a:buSzPts val="2800"/>
              <a:buFont typeface="Arial"/>
              <a:buNone/>
            </a:pPr>
            <a:r>
              <a:rPr lang="en-US" sz="2800"/>
              <a:t>or </a:t>
            </a:r>
            <a:r>
              <a:rPr lang="en-US" sz="2800" u="sng">
                <a:solidFill>
                  <a:schemeClr val="hlink"/>
                </a:solidFill>
                <a:hlinkClick r:id="rId4"/>
              </a:rPr>
              <a:t>www.nysed.gov</a:t>
            </a:r>
            <a:endParaRPr sz="2800"/>
          </a:p>
          <a:p>
            <a:pPr marL="342900" lvl="0" indent="-342900" algn="l" rtl="0">
              <a:lnSpc>
                <a:spcPct val="90000"/>
              </a:lnSpc>
              <a:spcBef>
                <a:spcPts val="560"/>
              </a:spcBef>
              <a:spcAft>
                <a:spcPts val="0"/>
              </a:spcAft>
              <a:buClr>
                <a:schemeClr val="dk1"/>
              </a:buClr>
              <a:buSzPts val="2800"/>
              <a:buFont typeface="Arial"/>
              <a:buNone/>
            </a:pPr>
            <a:endParaRPr sz="2800"/>
          </a:p>
          <a:p>
            <a:pPr marL="342900" lvl="0" indent="-342900" algn="l" rtl="0">
              <a:lnSpc>
                <a:spcPct val="90000"/>
              </a:lnSpc>
              <a:spcBef>
                <a:spcPts val="560"/>
              </a:spcBef>
              <a:spcAft>
                <a:spcPts val="0"/>
              </a:spcAft>
              <a:buClr>
                <a:schemeClr val="dk1"/>
              </a:buClr>
              <a:buSzPts val="2800"/>
              <a:buFont typeface="Arial"/>
              <a:buNone/>
            </a:pPr>
            <a:r>
              <a:rPr lang="en-US" sz="2800"/>
              <a:t>Methods of assuring educational approaches</a:t>
            </a:r>
            <a:endParaRPr/>
          </a:p>
          <a:p>
            <a:pPr marL="342900" lvl="0" indent="-342900" algn="l" rtl="0">
              <a:lnSpc>
                <a:spcPct val="90000"/>
              </a:lnSpc>
              <a:spcBef>
                <a:spcPts val="560"/>
              </a:spcBef>
              <a:spcAft>
                <a:spcPts val="0"/>
              </a:spcAft>
              <a:buClr>
                <a:schemeClr val="dk1"/>
              </a:buClr>
              <a:buSzPts val="2800"/>
              <a:buFont typeface="Calibri"/>
              <a:buChar char="-"/>
            </a:pPr>
            <a:r>
              <a:rPr lang="en-US" sz="2800"/>
              <a:t>Coach/Player Evaluation (tryouts esp.)</a:t>
            </a:r>
            <a:endParaRPr/>
          </a:p>
          <a:p>
            <a:pPr marL="342900" lvl="0" indent="-342900" algn="l" rtl="0">
              <a:lnSpc>
                <a:spcPct val="90000"/>
              </a:lnSpc>
              <a:spcBef>
                <a:spcPts val="560"/>
              </a:spcBef>
              <a:spcAft>
                <a:spcPts val="0"/>
              </a:spcAft>
              <a:buClr>
                <a:schemeClr val="dk1"/>
              </a:buClr>
              <a:buSzPts val="2800"/>
              <a:buFont typeface="Calibri"/>
              <a:buChar char="-"/>
            </a:pPr>
            <a:r>
              <a:rPr lang="en-US" sz="2800"/>
              <a:t>District expectation for coaches</a:t>
            </a:r>
            <a:endParaRPr/>
          </a:p>
          <a:p>
            <a:pPr marL="342900" lvl="0" indent="-342900" algn="l" rtl="0">
              <a:lnSpc>
                <a:spcPct val="90000"/>
              </a:lnSpc>
              <a:spcBef>
                <a:spcPts val="560"/>
              </a:spcBef>
              <a:spcAft>
                <a:spcPts val="0"/>
              </a:spcAft>
              <a:buClr>
                <a:schemeClr val="dk1"/>
              </a:buClr>
              <a:buSzPts val="2800"/>
              <a:buFont typeface="Calibri"/>
              <a:buChar char="-"/>
            </a:pPr>
            <a:r>
              <a:rPr lang="en-US" sz="2800"/>
              <a:t>Job Description</a:t>
            </a:r>
            <a:endParaRPr/>
          </a:p>
          <a:p>
            <a:pPr marL="342900" lvl="0" indent="-342900" algn="l" rtl="0">
              <a:lnSpc>
                <a:spcPct val="90000"/>
              </a:lnSpc>
              <a:spcBef>
                <a:spcPts val="560"/>
              </a:spcBef>
              <a:spcAft>
                <a:spcPts val="0"/>
              </a:spcAft>
              <a:buClr>
                <a:schemeClr val="dk1"/>
              </a:buClr>
              <a:buSzPts val="2800"/>
              <a:buFont typeface="Calibri"/>
              <a:buChar char="-"/>
            </a:pPr>
            <a:r>
              <a:rPr lang="en-US" sz="2800"/>
              <a:t>Hiring Protocol</a:t>
            </a:r>
            <a:endParaRPr/>
          </a:p>
          <a:p>
            <a:pPr marL="342900" lvl="0" indent="-342900" algn="l" rtl="0">
              <a:lnSpc>
                <a:spcPct val="90000"/>
              </a:lnSpc>
              <a:spcBef>
                <a:spcPts val="560"/>
              </a:spcBef>
              <a:spcAft>
                <a:spcPts val="0"/>
              </a:spcAft>
              <a:buClr>
                <a:schemeClr val="dk1"/>
              </a:buClr>
              <a:buSzPts val="2800"/>
              <a:buFont typeface="Calibri"/>
              <a:buChar char="-"/>
            </a:pPr>
            <a:r>
              <a:rPr lang="en-US" sz="2800"/>
              <a:t>AD/Coach Communication</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a:t>Organization of </a:t>
            </a:r>
            <a:br>
              <a:rPr lang="en-US"/>
            </a:br>
            <a:r>
              <a:rPr lang="en-US"/>
              <a:t>Interscholastic Athletics</a:t>
            </a:r>
            <a:endParaRPr/>
          </a:p>
        </p:txBody>
      </p:sp>
      <p:sp>
        <p:nvSpPr>
          <p:cNvPr id="136" name="Google Shape;136;p2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en-US"/>
              <a:t>NFHS – </a:t>
            </a:r>
            <a:r>
              <a:rPr lang="en-US" u="sng">
                <a:solidFill>
                  <a:schemeClr val="hlink"/>
                </a:solidFill>
                <a:hlinkClick r:id="rId3"/>
              </a:rPr>
              <a:t>www.nfhs.org</a:t>
            </a:r>
            <a:endParaRPr/>
          </a:p>
          <a:p>
            <a:pPr marL="342900" lvl="0" indent="-342900" algn="l" rtl="0">
              <a:spcBef>
                <a:spcPts val="640"/>
              </a:spcBef>
              <a:spcAft>
                <a:spcPts val="0"/>
              </a:spcAft>
              <a:buClr>
                <a:schemeClr val="dk1"/>
              </a:buClr>
              <a:buSzPts val="3200"/>
              <a:buChar char="•"/>
            </a:pPr>
            <a:r>
              <a:rPr lang="en-US"/>
              <a:t>NYSPHSAA handbook / website</a:t>
            </a:r>
            <a:endParaRPr/>
          </a:p>
          <a:p>
            <a:pPr marL="342900" lvl="0" indent="-342900" algn="l" rtl="0">
              <a:spcBef>
                <a:spcPts val="640"/>
              </a:spcBef>
              <a:spcAft>
                <a:spcPts val="0"/>
              </a:spcAft>
              <a:buClr>
                <a:srgbClr val="FF0000"/>
              </a:buClr>
              <a:buSzPts val="3200"/>
              <a:buChar char="•"/>
            </a:pPr>
            <a:r>
              <a:rPr lang="en-US" b="1">
                <a:solidFill>
                  <a:srgbClr val="FF0000"/>
                </a:solidFill>
              </a:rPr>
              <a:t>Web Link:  http://www.nysphsaa.org/Resources/Handbook</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1085</Words>
  <Application>Microsoft Office PowerPoint</Application>
  <PresentationFormat>On-screen Show (4:3)</PresentationFormat>
  <Paragraphs>150</Paragraphs>
  <Slides>27</Slides>
  <Notes>27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Office Theme</vt:lpstr>
      <vt:lpstr> NYSPHSAA/NYSED Phase I - The Philosophy and Principles of Athletics in Education  (45 hours)  The title of the course is "The Philosophy and Principles of Athletics in Education".  State, local, and national policies and regulations related to athletics will be discussed.  Other topics considered will be: legal issues; the function and organization of leagues and athletic associations in New York State; personal standards for the coach as an educational leader; public relations; safety procedures; principles of school budgets; record keeping; and, purchasing and facility usage.  </vt:lpstr>
      <vt:lpstr>Who Am I?</vt:lpstr>
      <vt:lpstr>Coaching Requirements: Teacher vs. Non-Teacher</vt:lpstr>
      <vt:lpstr>Coaching Requirements: NYS Requirements</vt:lpstr>
      <vt:lpstr>Coaching Requirements: SAVE Requirements</vt:lpstr>
      <vt:lpstr>Coaching Requirements Child Abuse Training</vt:lpstr>
      <vt:lpstr>Coaching Requirements Temporary vs. Professional Coaching Requirements </vt:lpstr>
      <vt:lpstr>Role of Interscholastic Sports In Education </vt:lpstr>
      <vt:lpstr>Organization of  Interscholastic Athletics</vt:lpstr>
      <vt:lpstr>NYSPHSAA</vt:lpstr>
      <vt:lpstr>Section 2 Athletics </vt:lpstr>
      <vt:lpstr>Section 2 Athletics</vt:lpstr>
      <vt:lpstr>Section 2 Athletics</vt:lpstr>
      <vt:lpstr>Section 2 Athletics</vt:lpstr>
      <vt:lpstr>Quick Break</vt:lpstr>
      <vt:lpstr>Athletic Placement Process</vt:lpstr>
      <vt:lpstr>Coaching Duties</vt:lpstr>
      <vt:lpstr>Coaching Duties</vt:lpstr>
      <vt:lpstr>Managing Relationships</vt:lpstr>
      <vt:lpstr>Managing Relationships</vt:lpstr>
      <vt:lpstr>Managing Relationships</vt:lpstr>
      <vt:lpstr>Managing Relationships</vt:lpstr>
      <vt:lpstr>Managing Relationships</vt:lpstr>
      <vt:lpstr>Managing Relationships</vt:lpstr>
      <vt:lpstr>Managing Relationships</vt:lpstr>
      <vt:lpstr>Coaching During the Season </vt:lpstr>
      <vt:lpstr>End of Season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Jeff Tooker</dc:creator>
  <cp:lastModifiedBy>Jeff Tooker</cp:lastModifiedBy>
  <cp:revision>1</cp:revision>
  <dcterms:modified xsi:type="dcterms:W3CDTF">2025-08-03T14:45:23Z</dcterms:modified>
</cp:coreProperties>
</file>