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82418" autoAdjust="0"/>
  </p:normalViewPr>
  <p:slideViewPr>
    <p:cSldViewPr>
      <p:cViewPr>
        <p:scale>
          <a:sx n="75" d="100"/>
          <a:sy n="75" d="100"/>
        </p:scale>
        <p:origin x="-266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60A798-3ADB-4363-AB16-75F6EC0B83C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A2F56-CF92-46FA-9E60-3F00EA2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CB10FB-7727-4050-800F-70639B137E35}" type="datetimeFigureOut">
              <a:rPr lang="en-IN" smtClean="0"/>
              <a:t>24-01-2017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83BAB8-8997-4C64-AA0E-03655497F1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43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BAB8-8997-4C64-AA0E-03655497F17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97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1330"/>
            <a:ext cx="7772400" cy="1107554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848872" cy="648072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776-E19F-43E0-BF02-2A0A8E2F40B8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EB4E-CB51-476C-A899-53E5FE6DB9E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58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B3D-1FE8-4315-852E-0F540DAC0F5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6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EC3D-3972-485C-997F-ECDBFEA7B49F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90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81B8-38CA-458B-AC38-992BBF95E6B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12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5CF0-3AD7-40BC-8C44-F7DD89C88160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27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B28-7B78-4E06-9FD9-3BFD59D809DE}" type="datetime1">
              <a:rPr lang="en-IN" smtClean="0"/>
              <a:t>24-01-2017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D992-1DCB-49E9-A546-98462A2A62FE}" type="datetime1">
              <a:rPr lang="en-IN" smtClean="0"/>
              <a:t>24-01-2017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3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F71F-6943-4E94-BB47-2AFF347B2567}" type="datetime1">
              <a:rPr lang="en-IN" smtClean="0"/>
              <a:t>24-01-2017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5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03EE-B3CE-4DD4-9153-F398E30E5D55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1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C0B2-CEC9-451E-B920-76F17717EB1C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6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D31-AA63-4E2A-AD6F-A4BE6AEB61E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58FE905-4F8B-42E9-A4AF-806540BF06E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107554"/>
          </a:xfrm>
        </p:spPr>
        <p:txBody>
          <a:bodyPr>
            <a:normAutofit/>
          </a:bodyPr>
          <a:lstStyle/>
          <a:p>
            <a:r>
              <a:rPr lang="en-IN" sz="4800" dirty="0"/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36" y="4518798"/>
            <a:ext cx="8280920" cy="1224136"/>
          </a:xfrm>
        </p:spPr>
        <p:txBody>
          <a:bodyPr>
            <a:noAutofit/>
          </a:bodyPr>
          <a:lstStyle/>
          <a:p>
            <a:r>
              <a:rPr lang="en-US" dirty="0"/>
              <a:t>Emergency Cardiac Care and the Health Care Provider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591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</a:t>
            </a:r>
            <a:r>
              <a:rPr lang="en-US" dirty="0" smtClean="0"/>
              <a:t>Survival </a:t>
            </a:r>
            <a:r>
              <a:rPr lang="en-US" sz="2800" dirty="0" smtClean="0"/>
              <a:t>(2 of 2)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In-hospital cardiac arrest (IHCA)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4572000" cy="1712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5462" y="4272764"/>
            <a:ext cx="45289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Modified from 2015 American Heart Association Guidelines: Update for CPR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and ECC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Part 4: Systems of Care &amp; Continuous Quality Improvement.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; 132:S397–S413. ©2015, American Heart Association, Inc.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Early Warning Signs of a Heart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Chest </a:t>
            </a:r>
            <a:r>
              <a:rPr lang="en-US" dirty="0" smtClean="0"/>
              <a:t>discomfort</a:t>
            </a:r>
          </a:p>
          <a:p>
            <a:r>
              <a:rPr lang="en-US" dirty="0"/>
              <a:t>Burning sensation in chest or </a:t>
            </a:r>
            <a:r>
              <a:rPr lang="en-US" dirty="0" smtClean="0"/>
              <a:t>throat</a:t>
            </a:r>
          </a:p>
          <a:p>
            <a:r>
              <a:rPr lang="en-US" dirty="0"/>
              <a:t>Radiating pain in left arm, shoulders, jaw, neck, or back</a:t>
            </a:r>
          </a:p>
        </p:txBody>
      </p:sp>
    </p:spTree>
    <p:extLst>
      <p:ext uri="{BB962C8B-B14F-4D97-AF65-F5344CB8AC3E}">
        <p14:creationId xmlns:p14="http://schemas.microsoft.com/office/powerpoint/2010/main" val="23758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WISELY </a:t>
            </a:r>
            <a:r>
              <a:rPr lang="en-US" sz="2800" dirty="0" smtClean="0"/>
              <a:t>(1 of 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cknowledge there is a problem.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almly assess the situation and encourage the person to get help.</a:t>
            </a:r>
          </a:p>
          <a:p>
            <a:r>
              <a:rPr lang="en-US" b="1" dirty="0" smtClean="0"/>
              <a:t>T</a:t>
            </a:r>
            <a:r>
              <a:rPr lang="en-US" dirty="0" smtClean="0"/>
              <a:t>enacity. Be persistent.</a:t>
            </a:r>
          </a:p>
          <a:p>
            <a:r>
              <a:rPr lang="en-US" b="1" dirty="0" smtClean="0"/>
              <a:t>W</a:t>
            </a:r>
            <a:r>
              <a:rPr lang="en-US" dirty="0" smtClean="0"/>
              <a:t>illingness. Be willing to act.</a:t>
            </a:r>
          </a:p>
          <a:p>
            <a:r>
              <a:rPr lang="en-US" b="1" dirty="0" smtClean="0"/>
              <a:t>I</a:t>
            </a:r>
            <a:r>
              <a:rPr lang="en-US" dirty="0" smtClean="0"/>
              <a:t>nfluence.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WISELY </a:t>
            </a:r>
            <a:r>
              <a:rPr lang="en-US" sz="2800" dirty="0" smtClean="0"/>
              <a:t>(2 of 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</a:t>
            </a:r>
            <a:r>
              <a:rPr lang="en-US" dirty="0" smtClean="0"/>
              <a:t>implify the discussion.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mpathy.</a:t>
            </a:r>
          </a:p>
          <a:p>
            <a:r>
              <a:rPr lang="en-US" b="1" dirty="0" smtClean="0"/>
              <a:t>L</a:t>
            </a:r>
            <a:r>
              <a:rPr lang="en-US" dirty="0" smtClean="0"/>
              <a:t>ink the person to the nearest hospital.</a:t>
            </a:r>
          </a:p>
          <a:p>
            <a:r>
              <a:rPr lang="ja-JP" altLang="en-US" dirty="0" smtClean="0"/>
              <a:t>“</a:t>
            </a:r>
            <a:r>
              <a:rPr lang="en-US" b="1" dirty="0" smtClean="0"/>
              <a:t>Y</a:t>
            </a:r>
            <a:r>
              <a:rPr lang="en-US" dirty="0" smtClean="0"/>
              <a:t>es, I will get help!</a:t>
            </a:r>
            <a:r>
              <a:rPr lang="ja-JP" altLang="en-US" dirty="0" smtClean="0"/>
              <a:t>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Legal and Ethical </a:t>
            </a:r>
            <a:r>
              <a:rPr lang="en-US" sz="4400" dirty="0" smtClean="0"/>
              <a:t>Considerations </a:t>
            </a:r>
            <a:r>
              <a:rPr lang="en-US" sz="3100" dirty="0" smtClean="0"/>
              <a:t>(1 of 2)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Duty to </a:t>
            </a:r>
            <a:r>
              <a:rPr lang="en-US" dirty="0" smtClean="0"/>
              <a:t>act</a:t>
            </a:r>
          </a:p>
          <a:p>
            <a:r>
              <a:rPr lang="en-US" dirty="0"/>
              <a:t>Standard of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Consent</a:t>
            </a:r>
          </a:p>
          <a:p>
            <a:pPr lvl="1"/>
            <a:r>
              <a:rPr lang="en-US" dirty="0"/>
              <a:t>Advance </a:t>
            </a:r>
            <a:r>
              <a:rPr lang="en-US" dirty="0" smtClean="0"/>
              <a:t>directives</a:t>
            </a:r>
            <a:endParaRPr lang="en-US" dirty="0"/>
          </a:p>
          <a:p>
            <a:pPr lvl="1"/>
            <a:r>
              <a:rPr lang="en-US" dirty="0"/>
              <a:t>Withholding or discontinuing </a:t>
            </a:r>
            <a:r>
              <a:rPr lang="en-US" dirty="0" smtClean="0"/>
              <a:t>CPR</a:t>
            </a:r>
            <a:endParaRPr lang="en-US" dirty="0"/>
          </a:p>
          <a:p>
            <a:r>
              <a:rPr lang="en-US" dirty="0"/>
              <a:t>Emotional </a:t>
            </a:r>
            <a:r>
              <a:rPr lang="en-US" dirty="0" smtClean="0"/>
              <a:t>support</a:t>
            </a:r>
          </a:p>
          <a:p>
            <a:r>
              <a:rPr lang="en-US" dirty="0"/>
              <a:t>Good Samaritan laws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6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13" y="1412776"/>
            <a:ext cx="5267329" cy="4525963"/>
          </a:xfrm>
        </p:spPr>
      </p:pic>
      <p:sp>
        <p:nvSpPr>
          <p:cNvPr id="5" name="Rectangle 4"/>
          <p:cNvSpPr/>
          <p:nvPr/>
        </p:nvSpPr>
        <p:spPr>
          <a:xfrm>
            <a:off x="4203452" y="5974680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Courtesy of Texas Department of State Health Services.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Legal and Ethical </a:t>
            </a:r>
            <a:r>
              <a:rPr lang="en-US" sz="4400" dirty="0" smtClean="0"/>
              <a:t>Considerations </a:t>
            </a:r>
            <a:r>
              <a:rPr lang="en-US" sz="3100" dirty="0" smtClean="0"/>
              <a:t>(2 of 2)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6177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Health Care Providers as Rescuers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basic life support (BLS) as initial care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433" y="2780928"/>
            <a:ext cx="2739838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03116" y="5381253"/>
            <a:ext cx="30158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en-US" dirty="0"/>
              <a:t>Rescue </a:t>
            </a:r>
            <a:r>
              <a:rPr lang="en-US" dirty="0" smtClean="0"/>
              <a:t>breathing</a:t>
            </a:r>
          </a:p>
          <a:p>
            <a:r>
              <a:rPr lang="en-US" dirty="0"/>
              <a:t>Cardiopulmonary resuscitation (CPR</a:t>
            </a:r>
            <a:r>
              <a:rPr lang="en-US" dirty="0" smtClean="0"/>
              <a:t>)</a:t>
            </a:r>
          </a:p>
          <a:p>
            <a:r>
              <a:rPr lang="en-US" dirty="0"/>
              <a:t>Heimlich maneuver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695" y="3933056"/>
            <a:ext cx="271207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9096" y="1505979"/>
            <a:ext cx="2724054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3057" y="4365225"/>
            <a:ext cx="2713038" cy="17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9632" y="5549131"/>
            <a:ext cx="28660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0962" y="3938029"/>
            <a:ext cx="28803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7996" y="6116117"/>
            <a:ext cx="28803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will need to be physically and mentally prepared for an emergency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Be physically fit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Be mentally prepared for challenges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Periodically review your skills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Practice with equipment and supplies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Stay up-to-date on changes in CPR techniques and advances in care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Be prepared for personal risk.</a:t>
            </a:r>
          </a:p>
        </p:txBody>
      </p:sp>
    </p:spTree>
    <p:extLst>
      <p:ext uri="{BB962C8B-B14F-4D97-AF65-F5344CB8AC3E}">
        <p14:creationId xmlns:p14="http://schemas.microsoft.com/office/powerpoint/2010/main" val="5370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Disease Transmission and </a:t>
            </a:r>
            <a:r>
              <a:rPr lang="en-US" dirty="0" smtClean="0"/>
              <a:t>Precautions </a:t>
            </a:r>
            <a:r>
              <a:rPr lang="en-IN" sz="2800" dirty="0" smtClean="0"/>
              <a:t>(1 </a:t>
            </a:r>
            <a:r>
              <a:rPr lang="en-IN" sz="2800" dirty="0"/>
              <a:t>of </a:t>
            </a:r>
            <a:r>
              <a:rPr lang="en-IN" sz="2800" dirty="0" smtClean="0"/>
              <a:t>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Diseases may be airborne or blood-borne</a:t>
            </a:r>
            <a:r>
              <a:rPr lang="en-US" dirty="0" smtClean="0"/>
              <a:t>.</a:t>
            </a:r>
          </a:p>
          <a:p>
            <a:r>
              <a:rPr lang="en-US" dirty="0"/>
              <a:t>Diseases of </a:t>
            </a:r>
            <a:r>
              <a:rPr lang="en-US" dirty="0" smtClean="0"/>
              <a:t>concern</a:t>
            </a:r>
          </a:p>
          <a:p>
            <a:pPr lvl="1"/>
            <a:r>
              <a:rPr lang="en-US" dirty="0"/>
              <a:t>Hepatitis B and hepatitis </a:t>
            </a:r>
            <a:r>
              <a:rPr lang="en-US" dirty="0" smtClean="0"/>
              <a:t>C</a:t>
            </a:r>
          </a:p>
          <a:p>
            <a:pPr lvl="1"/>
            <a:r>
              <a:rPr lang="en-US" dirty="0"/>
              <a:t>Human immunodeficiency virus (HIV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Tuberculosis (TB)</a:t>
            </a:r>
          </a:p>
        </p:txBody>
      </p:sp>
    </p:spTree>
    <p:extLst>
      <p:ext uri="{BB962C8B-B14F-4D97-AF65-F5344CB8AC3E}">
        <p14:creationId xmlns:p14="http://schemas.microsoft.com/office/powerpoint/2010/main" val="13425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Disease Transmission and </a:t>
            </a:r>
            <a:r>
              <a:rPr lang="en-US" dirty="0" smtClean="0"/>
              <a:t>Precautions </a:t>
            </a:r>
            <a:r>
              <a:rPr lang="en-IN" sz="2800" dirty="0" smtClean="0"/>
              <a:t>(2 </a:t>
            </a:r>
            <a:r>
              <a:rPr lang="en-IN" sz="2800" dirty="0"/>
              <a:t>of </a:t>
            </a:r>
            <a:r>
              <a:rPr lang="en-IN" sz="2800" dirty="0" smtClean="0"/>
              <a:t>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</a:p>
          <a:p>
            <a:pPr lvl="1"/>
            <a:r>
              <a:rPr lang="en-US" dirty="0"/>
              <a:t>Standard precautions with personal protective equipment (PPE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Vaccinations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3645152"/>
            <a:ext cx="2724150" cy="18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0405" y="5467474"/>
            <a:ext cx="27542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Disease (CVD)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Spectrum of </a:t>
            </a:r>
            <a:r>
              <a:rPr lang="en-US" dirty="0" smtClean="0"/>
              <a:t>diseases</a:t>
            </a:r>
          </a:p>
          <a:p>
            <a:r>
              <a:rPr lang="en-US" dirty="0"/>
              <a:t>Accounts for one in three (approximately 800,000) deaths a </a:t>
            </a:r>
            <a:r>
              <a:rPr lang="en-US" dirty="0" smtClean="0"/>
              <a:t>year</a:t>
            </a:r>
          </a:p>
          <a:p>
            <a:r>
              <a:rPr lang="en-US" dirty="0"/>
              <a:t>Health care providers should reduce their personal risk factors.</a:t>
            </a:r>
          </a:p>
        </p:txBody>
      </p:sp>
    </p:spTree>
    <p:extLst>
      <p:ext uri="{BB962C8B-B14F-4D97-AF65-F5344CB8AC3E}">
        <p14:creationId xmlns:p14="http://schemas.microsoft.com/office/powerpoint/2010/main" val="31724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of CVD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Avoidable</a:t>
            </a:r>
          </a:p>
          <a:p>
            <a:pPr lvl="1"/>
            <a:r>
              <a:rPr lang="en-US" dirty="0" smtClean="0"/>
              <a:t>Smoking</a:t>
            </a:r>
          </a:p>
          <a:p>
            <a:pPr lvl="1"/>
            <a:r>
              <a:rPr lang="en-US" dirty="0"/>
              <a:t>High blood </a:t>
            </a:r>
            <a:r>
              <a:rPr lang="en-US" dirty="0" smtClean="0"/>
              <a:t>pressure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cholesterol</a:t>
            </a:r>
          </a:p>
          <a:p>
            <a:pPr lvl="1"/>
            <a:r>
              <a:rPr lang="en-US" dirty="0"/>
              <a:t>Lack of </a:t>
            </a:r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Stress</a:t>
            </a:r>
          </a:p>
          <a:p>
            <a:pPr lvl="1"/>
            <a:r>
              <a:rPr lang="en-US" dirty="0" smtClean="0"/>
              <a:t>Obesity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Unavoidable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Aging</a:t>
            </a:r>
          </a:p>
          <a:p>
            <a:pPr lvl="1"/>
            <a:r>
              <a:rPr lang="en-US" dirty="0"/>
              <a:t>Heredity</a:t>
            </a:r>
          </a:p>
        </p:txBody>
      </p:sp>
    </p:spTree>
    <p:extLst>
      <p:ext uri="{BB962C8B-B14F-4D97-AF65-F5344CB8AC3E}">
        <p14:creationId xmlns:p14="http://schemas.microsoft.com/office/powerpoint/2010/main" val="8624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</a:t>
            </a:r>
            <a:r>
              <a:rPr lang="en-US" dirty="0" smtClean="0"/>
              <a:t>Survival </a:t>
            </a:r>
            <a:r>
              <a:rPr lang="en-US" sz="2800" dirty="0" smtClean="0"/>
              <a:t>(1 of 2)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US" dirty="0"/>
              <a:t>The chain of survival can help reduce the number of deaths from SCA</a:t>
            </a:r>
            <a:r>
              <a:rPr lang="en-US" dirty="0" smtClean="0"/>
              <a:t>.</a:t>
            </a:r>
          </a:p>
          <a:p>
            <a:r>
              <a:rPr lang="en-US" dirty="0"/>
              <a:t>Separate chains of survival have been identified for the following two settings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Out-of-hospital </a:t>
            </a:r>
            <a:r>
              <a:rPr lang="en-US" dirty="0" smtClean="0"/>
              <a:t>cardiac </a:t>
            </a:r>
            <a:r>
              <a:rPr lang="en-US" dirty="0"/>
              <a:t>arrest (OHCA</a:t>
            </a:r>
            <a:r>
              <a:rPr lang="en-US" dirty="0" smtClean="0"/>
              <a:t>)</a:t>
            </a: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09988"/>
            <a:ext cx="4581525" cy="1594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7864" y="5877272"/>
            <a:ext cx="38164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Data from American Heart Association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484</Words>
  <Application>Microsoft Office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1</vt:lpstr>
      <vt:lpstr>Health Care Providers as Rescuers</vt:lpstr>
      <vt:lpstr>Basic Life Support</vt:lpstr>
      <vt:lpstr>Preparing for Emergencies</vt:lpstr>
      <vt:lpstr>Disease Transmission and Precautions (1 of 2)</vt:lpstr>
      <vt:lpstr>Disease Transmission and Precautions (2 of 2)</vt:lpstr>
      <vt:lpstr>Cardiovascular Disease (CVD)</vt:lpstr>
      <vt:lpstr>Risk Factors of CVD</vt:lpstr>
      <vt:lpstr>Chain of Survival (1 of 2)</vt:lpstr>
      <vt:lpstr>Chain of Survival (2 of 2)</vt:lpstr>
      <vt:lpstr>Early Warning Signs of a Heart Attack</vt:lpstr>
      <vt:lpstr>ACT WISELY (1 of 2)</vt:lpstr>
      <vt:lpstr>ACT WISELY (2 of 2)</vt:lpstr>
      <vt:lpstr>Legal and Ethical Considerations (1 of 2)</vt:lpstr>
      <vt:lpstr>Legal and Ethical Considerations (2 of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Ra.s</dc:creator>
  <cp:lastModifiedBy>Owner</cp:lastModifiedBy>
  <cp:revision>57</cp:revision>
  <cp:lastPrinted>2017-01-24T16:09:09Z</cp:lastPrinted>
  <dcterms:created xsi:type="dcterms:W3CDTF">2016-06-14T13:48:28Z</dcterms:created>
  <dcterms:modified xsi:type="dcterms:W3CDTF">2017-01-24T16:09:42Z</dcterms:modified>
</cp:coreProperties>
</file>