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89202" autoAdjust="0"/>
  </p:normalViewPr>
  <p:slideViewPr>
    <p:cSldViewPr>
      <p:cViewPr>
        <p:scale>
          <a:sx n="111" d="100"/>
          <a:sy n="111" d="100"/>
        </p:scale>
        <p:origin x="-161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CFE0FC-2B38-427F-8462-E006D864B099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07A3CB-921C-49DA-A91E-51B51F92D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12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CB10FB-7727-4050-800F-70639B137E35}" type="datetimeFigureOut">
              <a:rPr lang="en-IN" smtClean="0"/>
              <a:t>24-01-2017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83BAB8-8997-4C64-AA0E-03655497F1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543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3BAB8-8997-4C64-AA0E-03655497F178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697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91330"/>
            <a:ext cx="7772400" cy="1107554"/>
          </a:xfrm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725144"/>
            <a:ext cx="7848872" cy="648072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3776-E19F-43E0-BF02-2A0A8E2F40B8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00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EB4E-CB51-476C-A899-53E5FE6DB9E3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758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3B3D-1FE8-4315-852E-0F540DAC0F53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368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EC3D-3972-485C-997F-ECDBFEA7B49F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590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81B8-38CA-458B-AC38-992BBF95E6BC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512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5CF0-3AD7-40BC-8C44-F7DD89C88160}" type="datetime1">
              <a:rPr lang="en-IN" smtClean="0"/>
              <a:t>24-01-2017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727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6B28-7B78-4E06-9FD9-3BFD59D809DE}" type="datetime1">
              <a:rPr lang="en-IN" smtClean="0"/>
              <a:t>24-01-2017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634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D992-1DCB-49E9-A546-98462A2A62FE}" type="datetime1">
              <a:rPr lang="en-IN" smtClean="0"/>
              <a:t>24-01-2017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035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F71F-6943-4E94-BB47-2AFF347B2567}" type="datetime1">
              <a:rPr lang="en-IN" smtClean="0"/>
              <a:t>24-01-2017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051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03EE-B3CE-4DD4-9153-F398E30E5D55}" type="datetime1">
              <a:rPr lang="en-IN" smtClean="0"/>
              <a:t>24-01-2017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912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C0B2-CEC9-451E-B920-76F17717EB1C}" type="datetime1">
              <a:rPr lang="en-IN" smtClean="0"/>
              <a:t>24-01-2017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16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1D31-AA63-4E2A-AD6F-A4BE6AEB61EC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58FE905-4F8B-42E9-A4AF-806540BF06E2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6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84984"/>
            <a:ext cx="7772400" cy="1107554"/>
          </a:xfrm>
        </p:spPr>
        <p:txBody>
          <a:bodyPr>
            <a:normAutofit/>
          </a:bodyPr>
          <a:lstStyle/>
          <a:p>
            <a:r>
              <a:rPr lang="en-IN" sz="4800" dirty="0"/>
              <a:t>Chapter </a:t>
            </a:r>
            <a:r>
              <a:rPr lang="en-IN" sz="4800" dirty="0" smtClean="0"/>
              <a:t>5</a:t>
            </a:r>
            <a:endParaRPr lang="en-IN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936" y="4518798"/>
            <a:ext cx="8280920" cy="1224136"/>
          </a:xfrm>
        </p:spPr>
        <p:txBody>
          <a:bodyPr>
            <a:noAutofit/>
          </a:bodyPr>
          <a:lstStyle/>
          <a:p>
            <a:r>
              <a:rPr lang="en-US" dirty="0"/>
              <a:t>Basic Life Support for Infants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5910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CPR for Infants </a:t>
            </a:r>
            <a:r>
              <a:rPr lang="en-US" sz="2800" dirty="0" smtClean="0"/>
              <a:t>(4 </a:t>
            </a:r>
            <a:r>
              <a:rPr lang="en-US" sz="2800" dirty="0"/>
              <a:t>of 4</a:t>
            </a:r>
            <a:r>
              <a:rPr lang="en-US" sz="28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8516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Continue CPR until a defibrillator arrives or the infant starts to move.</a:t>
            </a:r>
            <a:r>
              <a:rPr lang="en-US" sz="3500" dirty="0" smtClean="0"/>
              <a:t> </a:t>
            </a:r>
          </a:p>
          <a:p>
            <a:pPr lvl="1"/>
            <a:r>
              <a:rPr lang="en-US" dirty="0"/>
              <a:t>Limit interruptions to 10 seconds or less.</a:t>
            </a:r>
            <a:endParaRPr lang="en-US" dirty="0" smtClean="0"/>
          </a:p>
          <a:p>
            <a:pPr lvl="0"/>
            <a:r>
              <a:rPr lang="en-US" dirty="0" smtClean="0"/>
              <a:t>When an advanced airway is in place during two-person CPR, do not deliver cycles. Ventilations and </a:t>
            </a:r>
            <a:br>
              <a:rPr lang="en-US" dirty="0" smtClean="0"/>
            </a:br>
            <a:r>
              <a:rPr lang="en-US" dirty="0" smtClean="0"/>
              <a:t>compressions should be </a:t>
            </a:r>
            <a:br>
              <a:rPr lang="en-US" dirty="0" smtClean="0"/>
            </a:br>
            <a:r>
              <a:rPr lang="en-US" dirty="0" smtClean="0"/>
              <a:t>provided concurrently.</a:t>
            </a:r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279" y="4267442"/>
            <a:ext cx="2629097" cy="208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94844" y="6392426"/>
            <a:ext cx="16289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IN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</a:t>
            </a:r>
          </a:p>
        </p:txBody>
      </p:sp>
    </p:spTree>
    <p:extLst>
      <p:ext uri="{BB962C8B-B14F-4D97-AF65-F5344CB8AC3E}">
        <p14:creationId xmlns:p14="http://schemas.microsoft.com/office/powerpoint/2010/main" val="11143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Airway Obstruction in Infants</a:t>
            </a:r>
            <a:br>
              <a:rPr lang="en-US" sz="4400" dirty="0" smtClean="0"/>
            </a:br>
            <a:r>
              <a:rPr lang="en-US" sz="3100" dirty="0" smtClean="0"/>
              <a:t>(1 of 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Suspect a mild airway obstruction in an infant who:</a:t>
            </a:r>
          </a:p>
          <a:p>
            <a:pPr lvl="1"/>
            <a:r>
              <a:rPr lang="en-US" dirty="0" smtClean="0"/>
              <a:t>Is coughing forcefully</a:t>
            </a:r>
          </a:p>
          <a:p>
            <a:pPr lvl="1"/>
            <a:r>
              <a:rPr lang="en-US" dirty="0" smtClean="0"/>
              <a:t>Has adequate air exchange</a:t>
            </a:r>
          </a:p>
          <a:p>
            <a:pPr lvl="1"/>
            <a:r>
              <a:rPr lang="en-US" dirty="0" smtClean="0"/>
              <a:t>Has normal skin color</a:t>
            </a:r>
          </a:p>
          <a:p>
            <a:pPr lvl="0"/>
            <a:r>
              <a:rPr lang="en-US" dirty="0" smtClean="0"/>
              <a:t>Observe, but do not interfere.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0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Airway Obstruction in Infants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Suspect a severe airway obstruction in an infant who:</a:t>
            </a:r>
          </a:p>
          <a:p>
            <a:pPr lvl="1"/>
            <a:r>
              <a:rPr lang="en-US" dirty="0" smtClean="0"/>
              <a:t>Cannot cough, cry, or breathe</a:t>
            </a:r>
          </a:p>
          <a:p>
            <a:pPr lvl="1"/>
            <a:r>
              <a:rPr lang="en-US" dirty="0" smtClean="0"/>
              <a:t>Is coughing weakly</a:t>
            </a:r>
          </a:p>
          <a:p>
            <a:pPr lvl="1"/>
            <a:r>
              <a:rPr lang="en-US" dirty="0" smtClean="0"/>
              <a:t>Is cyanotic</a:t>
            </a:r>
          </a:p>
          <a:p>
            <a:pPr lvl="1"/>
            <a:r>
              <a:rPr lang="en-US" dirty="0" smtClean="0"/>
              <a:t>Has stridor</a:t>
            </a:r>
          </a:p>
          <a:p>
            <a:pPr lvl="0"/>
            <a:r>
              <a:rPr lang="en-US" dirty="0" smtClean="0"/>
              <a:t>Immediate treatment is required.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Responsive Infant with an Airway Obstruction </a:t>
            </a:r>
            <a:r>
              <a:rPr lang="en-US" sz="3100" dirty="0" smtClean="0"/>
              <a:t>(1 of 2)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/>
          <a:lstStyle/>
          <a:p>
            <a:pPr lvl="0"/>
            <a:r>
              <a:rPr lang="en-US" dirty="0" smtClean="0"/>
              <a:t>Position the infant facedown on your forearm.</a:t>
            </a:r>
          </a:p>
          <a:p>
            <a:pPr lvl="0"/>
            <a:r>
              <a:rPr lang="en-US" dirty="0" smtClean="0"/>
              <a:t>Lower the infant and your forearm to your thigh.</a:t>
            </a:r>
          </a:p>
          <a:p>
            <a:pPr lvl="0"/>
            <a:r>
              <a:rPr lang="en-US" dirty="0" smtClean="0"/>
              <a:t>Deliver five back slaps.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50136"/>
            <a:ext cx="2743200" cy="31577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00230" y="5030322"/>
            <a:ext cx="27703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Courtesy of MIEMSS.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Responsive Infant with an Airway Obstruction </a:t>
            </a:r>
            <a:r>
              <a:rPr lang="en-US" sz="3100" dirty="0" smtClean="0"/>
              <a:t>(2 </a:t>
            </a:r>
            <a:r>
              <a:rPr lang="en-US" sz="3100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/>
          <a:lstStyle/>
          <a:p>
            <a:pPr lvl="0"/>
            <a:r>
              <a:rPr lang="en-US" dirty="0" smtClean="0"/>
              <a:t>Turn the infant face up.</a:t>
            </a:r>
          </a:p>
          <a:p>
            <a:pPr lvl="0"/>
            <a:r>
              <a:rPr lang="en-US" dirty="0" smtClean="0"/>
              <a:t>Deliver five chest thrusts.</a:t>
            </a:r>
          </a:p>
          <a:p>
            <a:pPr lvl="0"/>
            <a:r>
              <a:rPr lang="en-US" dirty="0" smtClean="0"/>
              <a:t>Continue cycles until the object is dislodged or the infant becomes unresponsive.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44040"/>
            <a:ext cx="2743200" cy="3169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92812" y="5043022"/>
            <a:ext cx="27703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Courtesy of MIEMSS.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Unresponsive Infant with an Airway Obstruction</a:t>
            </a:r>
            <a:r>
              <a:rPr lang="en-US" dirty="0" smtClean="0"/>
              <a:t> </a:t>
            </a:r>
            <a:r>
              <a:rPr lang="en-US" sz="3100" dirty="0" smtClean="0"/>
              <a:t>(1 of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If the infant becomes unresponsive:</a:t>
            </a:r>
          </a:p>
          <a:p>
            <a:pPr lvl="1"/>
            <a:r>
              <a:rPr lang="en-US" dirty="0" smtClean="0"/>
              <a:t>Position the infant on a firm, flat surface.</a:t>
            </a:r>
          </a:p>
          <a:p>
            <a:pPr lvl="1"/>
            <a:r>
              <a:rPr lang="en-US" dirty="0" smtClean="0"/>
              <a:t>Perform chest compressions.</a:t>
            </a:r>
          </a:p>
          <a:p>
            <a:pPr lvl="2"/>
            <a:r>
              <a:rPr lang="en-US" dirty="0" smtClean="0"/>
              <a:t>30 if you are alone</a:t>
            </a:r>
          </a:p>
          <a:p>
            <a:pPr lvl="2"/>
            <a:r>
              <a:rPr lang="en-US" dirty="0" smtClean="0"/>
              <a:t>15 if two providers are </a:t>
            </a:r>
            <a:br>
              <a:rPr lang="en-US" dirty="0" smtClean="0"/>
            </a:br>
            <a:r>
              <a:rPr lang="en-US" dirty="0" smtClean="0"/>
              <a:t>present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77219"/>
            <a:ext cx="2926080" cy="25741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61496" y="5902672"/>
            <a:ext cx="27703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Courtesy of MIEMSS.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Unresponsive infant (cont’d):</a:t>
            </a:r>
          </a:p>
          <a:p>
            <a:pPr lvl="1"/>
            <a:r>
              <a:rPr lang="en-US" dirty="0" smtClean="0"/>
              <a:t>Open the airway and look inside the mouth.</a:t>
            </a:r>
          </a:p>
          <a:p>
            <a:pPr lvl="2"/>
            <a:r>
              <a:rPr lang="en-US" dirty="0" smtClean="0"/>
              <a:t>If you see an object and can easily remove it, attempt to remove it with your finger and attempt to ventilate.</a:t>
            </a:r>
          </a:p>
          <a:p>
            <a:pPr lvl="2"/>
            <a:r>
              <a:rPr lang="en-US" dirty="0" smtClean="0"/>
              <a:t>If you do not see an object, </a:t>
            </a:r>
            <a:br>
              <a:rPr lang="en-US" dirty="0" smtClean="0"/>
            </a:br>
            <a:r>
              <a:rPr lang="en-US" dirty="0" smtClean="0"/>
              <a:t>resume chest compressions.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645024"/>
            <a:ext cx="2743200" cy="23935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41568" y="6064001"/>
            <a:ext cx="16289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Unresponsive Infant with an Airway Obstruction</a:t>
            </a:r>
            <a:r>
              <a:rPr lang="en-US" dirty="0" smtClean="0"/>
              <a:t> </a:t>
            </a:r>
            <a:r>
              <a:rPr lang="en-US" sz="3100" dirty="0" smtClean="0"/>
              <a:t>(2 of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Continue the sequence of performing chest compressions, opening the airway, and looking inside the mouth until:</a:t>
            </a:r>
          </a:p>
          <a:p>
            <a:pPr lvl="1"/>
            <a:r>
              <a:rPr lang="en-US" dirty="0" smtClean="0"/>
              <a:t>The obstruction is relieved </a:t>
            </a:r>
            <a:r>
              <a:rPr lang="en-US" i="1" dirty="0" smtClean="0"/>
              <a:t>or</a:t>
            </a:r>
            <a:endParaRPr lang="en-US" dirty="0" smtClean="0"/>
          </a:p>
          <a:p>
            <a:pPr lvl="1"/>
            <a:r>
              <a:rPr lang="en-US" dirty="0" smtClean="0"/>
              <a:t>Advanced life support personnel take over.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Unresponsive Infant with an Airway Obstruction</a:t>
            </a:r>
            <a:r>
              <a:rPr lang="en-US" dirty="0" smtClean="0"/>
              <a:t> </a:t>
            </a:r>
            <a:r>
              <a:rPr lang="en-US" sz="3100" dirty="0" smtClean="0"/>
              <a:t>(3 of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If no one has done so, go for help after 2 minutes of CPR.</a:t>
            </a:r>
          </a:p>
          <a:p>
            <a:pPr lvl="0"/>
            <a:r>
              <a:rPr lang="en-US" dirty="0" smtClean="0"/>
              <a:t>Once your breaths produce chest rise, check for a pulse.</a:t>
            </a:r>
          </a:p>
          <a:p>
            <a:pPr lvl="1"/>
            <a:r>
              <a:rPr lang="en-US" dirty="0" smtClean="0"/>
              <a:t>If the patient has a pulse but is not breathing (or has agonal gasps), continue rescue breathing.</a:t>
            </a:r>
          </a:p>
          <a:p>
            <a:pPr lvl="1"/>
            <a:r>
              <a:rPr lang="en-US" dirty="0" smtClean="0"/>
              <a:t>If the patient does not have a pulse, continue CPR until help arrives.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Unresponsive Infant with an Airway Obstruction</a:t>
            </a:r>
            <a:r>
              <a:rPr lang="en-US" dirty="0" smtClean="0"/>
              <a:t> </a:t>
            </a:r>
            <a:r>
              <a:rPr lang="en-US" sz="3100" dirty="0" smtClean="0"/>
              <a:t>(4 of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Life Support for Infants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1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500" dirty="0" smtClean="0"/>
              <a:t>Cardiac arrest in infants usually results from respiratory failure.</a:t>
            </a:r>
          </a:p>
          <a:p>
            <a:pPr lvl="0"/>
            <a:r>
              <a:rPr lang="en-US" sz="3500" dirty="0" smtClean="0"/>
              <a:t>Causes include:</a:t>
            </a:r>
          </a:p>
          <a:p>
            <a:pPr lvl="1"/>
            <a:r>
              <a:rPr lang="en-US" sz="3000" dirty="0" smtClean="0"/>
              <a:t>Injury</a:t>
            </a:r>
          </a:p>
          <a:p>
            <a:pPr lvl="1"/>
            <a:r>
              <a:rPr lang="en-US" sz="3000" dirty="0" smtClean="0"/>
              <a:t>Suffocation</a:t>
            </a:r>
          </a:p>
          <a:p>
            <a:pPr lvl="1"/>
            <a:r>
              <a:rPr lang="en-US" sz="3000" dirty="0" smtClean="0"/>
              <a:t>Airway obstruction</a:t>
            </a:r>
          </a:p>
          <a:p>
            <a:pPr lvl="1"/>
            <a:r>
              <a:rPr lang="en-US" sz="3000" dirty="0" smtClean="0"/>
              <a:t>Smoke inhalation</a:t>
            </a:r>
          </a:p>
          <a:p>
            <a:pPr lvl="1"/>
            <a:r>
              <a:rPr lang="en-US" sz="3000" dirty="0" smtClean="0"/>
              <a:t>Infection</a:t>
            </a:r>
          </a:p>
          <a:p>
            <a:pPr lvl="1"/>
            <a:r>
              <a:rPr lang="en-US" sz="3000" dirty="0" smtClean="0"/>
              <a:t>Drowning</a:t>
            </a:r>
          </a:p>
          <a:p>
            <a:pPr lvl="1"/>
            <a:r>
              <a:rPr lang="en-US" sz="3000" dirty="0" smtClean="0"/>
              <a:t>Sudden infant death syndrome (SIDS)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517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Primary Assessment of a Motionless Infant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000"/>
            <a:ext cx="82296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Check for responsiveness.</a:t>
            </a:r>
          </a:p>
          <a:p>
            <a:pPr lvl="1"/>
            <a:r>
              <a:rPr lang="en-US" dirty="0"/>
              <a:t>If responsive, assist him or her if </a:t>
            </a:r>
            <a:r>
              <a:rPr lang="en-US" dirty="0" smtClean="0"/>
              <a:t>needed.</a:t>
            </a:r>
          </a:p>
          <a:p>
            <a:pPr lvl="1"/>
            <a:r>
              <a:rPr lang="en-US" dirty="0" smtClean="0"/>
              <a:t>If unresponsive, quickly check the chest visually for movement and check for a brachial pulse.</a:t>
            </a:r>
          </a:p>
          <a:p>
            <a:r>
              <a:rPr lang="en-US" dirty="0" smtClean="0"/>
              <a:t>If pulse is present, provide rescue breathing.</a:t>
            </a:r>
          </a:p>
          <a:p>
            <a:r>
              <a:rPr lang="en-US" dirty="0" smtClean="0"/>
              <a:t>If pulse is absent or less than 60 beats/min with poor perfusion, begin CPR, starting with chest compressions.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6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the Airway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Perform rescue breathing in an unresponsive infant who:</a:t>
            </a:r>
          </a:p>
          <a:p>
            <a:pPr lvl="1"/>
            <a:r>
              <a:rPr lang="en-US" dirty="0"/>
              <a:t>Has a </a:t>
            </a:r>
            <a:r>
              <a:rPr lang="en-US" dirty="0" smtClean="0"/>
              <a:t>pulse</a:t>
            </a:r>
          </a:p>
          <a:p>
            <a:pPr lvl="1"/>
            <a:r>
              <a:rPr lang="en-US" dirty="0" smtClean="0"/>
              <a:t>Is not breathing or has agonal gasps</a:t>
            </a:r>
          </a:p>
          <a:p>
            <a:r>
              <a:rPr lang="en-US" dirty="0" smtClean="0"/>
              <a:t>Use the head tilt–chin lift </a:t>
            </a:r>
            <a:br>
              <a:rPr lang="en-US" dirty="0" smtClean="0"/>
            </a:br>
            <a:r>
              <a:rPr lang="en-US" dirty="0" smtClean="0"/>
              <a:t>maneuver unless you </a:t>
            </a:r>
            <a:br>
              <a:rPr lang="en-US" dirty="0" smtClean="0"/>
            </a:br>
            <a:r>
              <a:rPr lang="en-US" dirty="0" smtClean="0"/>
              <a:t>suspect a spinal injury.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4705" y="3933056"/>
            <a:ext cx="2477583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88956" y="6334720"/>
            <a:ext cx="149432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9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IN" sz="900" dirty="0" err="1">
                <a:latin typeface="Arial" panose="020B0604020202020204" pitchFamily="34" charset="0"/>
                <a:cs typeface="Arial" panose="020B0604020202020204" pitchFamily="34" charset="0"/>
              </a:rPr>
              <a:t>wellphoto</a:t>
            </a:r>
            <a:r>
              <a:rPr lang="en-IN" sz="9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N" sz="900" dirty="0" err="1"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IN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6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Providing Rescue Breathing</a:t>
            </a:r>
            <a:br>
              <a:rPr lang="en-US" sz="4400" dirty="0" smtClean="0"/>
            </a:br>
            <a:r>
              <a:rPr lang="en-US" sz="3100" dirty="0" smtClean="0"/>
              <a:t>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Create a tight seal over the infant’s mouth with a mask or other barrier device.</a:t>
            </a:r>
          </a:p>
          <a:p>
            <a:pPr lvl="0"/>
            <a:r>
              <a:rPr lang="en-US" dirty="0" smtClean="0"/>
              <a:t>Gently blow into the infant’s mouth and nose.</a:t>
            </a:r>
          </a:p>
          <a:p>
            <a:pPr lvl="1"/>
            <a:r>
              <a:rPr lang="en-US" dirty="0"/>
              <a:t>Watch for chest rise and fall.</a:t>
            </a:r>
            <a:endParaRPr lang="en-US" dirty="0" smtClean="0"/>
          </a:p>
          <a:p>
            <a:pPr lvl="0"/>
            <a:r>
              <a:rPr lang="en-US" dirty="0" smtClean="0"/>
              <a:t>Provide rescue breathing at a rate of 12 to 20 breaths per minute.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Providing Rescue Breathing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(2 </a:t>
            </a:r>
            <a:r>
              <a:rPr lang="en-US" sz="3100" dirty="0"/>
              <a:t>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000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Avoid hyperventilation by:</a:t>
            </a:r>
          </a:p>
          <a:p>
            <a:pPr lvl="1"/>
            <a:r>
              <a:rPr lang="en-US" dirty="0"/>
              <a:t>Maintaining an open </a:t>
            </a:r>
            <a:r>
              <a:rPr lang="en-US" dirty="0" smtClean="0"/>
              <a:t>airway</a:t>
            </a:r>
          </a:p>
          <a:p>
            <a:pPr lvl="1"/>
            <a:r>
              <a:rPr lang="en-US" dirty="0" smtClean="0"/>
              <a:t>Giving just enough air to produce visible chest rise</a:t>
            </a:r>
          </a:p>
          <a:p>
            <a:pPr lvl="0"/>
            <a:r>
              <a:rPr lang="en-US" dirty="0" smtClean="0"/>
              <a:t>If the chest does not rise, reposition the head and attempt to deliver another breath.</a:t>
            </a:r>
          </a:p>
          <a:p>
            <a:pPr lvl="1"/>
            <a:r>
              <a:rPr lang="en-US" dirty="0"/>
              <a:t>If unsuccessful, suspect an airway obstruction.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CPR for Infants </a:t>
            </a:r>
            <a:r>
              <a:rPr lang="en-US" sz="2800" dirty="0" smtClean="0"/>
              <a:t>(1 of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Indicated for an infant who:</a:t>
            </a:r>
          </a:p>
          <a:p>
            <a:pPr lvl="1"/>
            <a:r>
              <a:rPr lang="en-US" dirty="0"/>
              <a:t>Is pulseless </a:t>
            </a:r>
            <a:r>
              <a:rPr lang="en-US" i="1" dirty="0" smtClean="0"/>
              <a:t>or</a:t>
            </a:r>
          </a:p>
          <a:p>
            <a:pPr lvl="1"/>
            <a:r>
              <a:rPr lang="en-US" dirty="0" smtClean="0"/>
              <a:t>Has a heart rate less than 60 beats per minute with signs of poor perfusion</a:t>
            </a:r>
          </a:p>
          <a:p>
            <a:pPr lvl="0"/>
            <a:r>
              <a:rPr lang="en-US" dirty="0" smtClean="0"/>
              <a:t>Use two fingers to </a:t>
            </a:r>
            <a:br>
              <a:rPr lang="en-US" dirty="0" smtClean="0"/>
            </a:br>
            <a:r>
              <a:rPr lang="en-US" dirty="0" smtClean="0"/>
              <a:t>perform chest </a:t>
            </a:r>
            <a:br>
              <a:rPr lang="en-US" dirty="0" smtClean="0"/>
            </a:br>
            <a:r>
              <a:rPr lang="en-US" dirty="0" smtClean="0"/>
              <a:t>compressions.</a:t>
            </a:r>
          </a:p>
          <a:p>
            <a:endParaRPr lang="en-US" dirty="0"/>
          </a:p>
        </p:txBody>
      </p:sp>
      <p:pic>
        <p:nvPicPr>
          <p:cNvPr id="2050" name="Picture 2" descr="C:\Profiles\g.dharani\Desktop\9781284105698_CH05_FIGF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3657600" cy="214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70340" y="5840645"/>
            <a:ext cx="16289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</a:t>
            </a:r>
          </a:p>
        </p:txBody>
      </p:sp>
    </p:spTree>
    <p:extLst>
      <p:ext uri="{BB962C8B-B14F-4D97-AF65-F5344CB8AC3E}">
        <p14:creationId xmlns:p14="http://schemas.microsoft.com/office/powerpoint/2010/main" val="24981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CPR for Infants</a:t>
            </a:r>
            <a:r>
              <a:rPr lang="en-US" dirty="0"/>
              <a:t> </a:t>
            </a:r>
            <a:r>
              <a:rPr lang="en-US" sz="2800" dirty="0" smtClean="0"/>
              <a:t>(2 </a:t>
            </a:r>
            <a:r>
              <a:rPr lang="en-US" sz="2800" dirty="0"/>
              <a:t>of 4</a:t>
            </a:r>
            <a:r>
              <a:rPr lang="en-US" sz="28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Compress the chest at least one third of the anteroposterior depth of the chest.</a:t>
            </a:r>
          </a:p>
          <a:p>
            <a:pPr lvl="1"/>
            <a:r>
              <a:rPr lang="en-US" dirty="0"/>
              <a:t>Using the pads of your fingertips</a:t>
            </a:r>
            <a:endParaRPr lang="en-US" dirty="0" smtClean="0"/>
          </a:p>
          <a:p>
            <a:pPr lvl="1"/>
            <a:r>
              <a:rPr lang="en-US" dirty="0"/>
              <a:t>At a rate of 100 to 120 compressions per minute</a:t>
            </a:r>
            <a:endParaRPr lang="en-US" dirty="0" smtClean="0"/>
          </a:p>
          <a:p>
            <a:pPr lvl="0"/>
            <a:r>
              <a:rPr lang="en-US" dirty="0" smtClean="0"/>
              <a:t>After 30 chest compressions, open the airway and deliver 2 rescue breaths.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CPR for Infants </a:t>
            </a:r>
            <a:r>
              <a:rPr lang="en-US" sz="2800" dirty="0" smtClean="0"/>
              <a:t>(3 </a:t>
            </a:r>
            <a:r>
              <a:rPr lang="en-US" sz="2800" dirty="0"/>
              <a:t>of 4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If you are alone:</a:t>
            </a:r>
          </a:p>
          <a:p>
            <a:pPr lvl="1"/>
            <a:r>
              <a:rPr lang="en-US" dirty="0"/>
              <a:t>Give 30 compressions and 2 breaths per </a:t>
            </a:r>
            <a:r>
              <a:rPr lang="en-US" dirty="0" smtClean="0"/>
              <a:t>cycle.</a:t>
            </a:r>
          </a:p>
          <a:p>
            <a:pPr lvl="1"/>
            <a:r>
              <a:rPr lang="en-US" dirty="0" smtClean="0"/>
              <a:t>Perform 2 minutes of CPR, then go for help.</a:t>
            </a:r>
          </a:p>
          <a:p>
            <a:pPr lvl="0"/>
            <a:r>
              <a:rPr lang="en-US" dirty="0" smtClean="0"/>
              <a:t>If two health care providers are present:</a:t>
            </a:r>
          </a:p>
          <a:p>
            <a:pPr lvl="1"/>
            <a:r>
              <a:rPr lang="en-US" dirty="0"/>
              <a:t>Give 15 compressions and 2 breaths per </a:t>
            </a:r>
            <a:r>
              <a:rPr lang="en-US" dirty="0" smtClean="0"/>
              <a:t>cycle.</a:t>
            </a:r>
          </a:p>
          <a:p>
            <a:pPr lvl="1"/>
            <a:r>
              <a:rPr lang="en-US" dirty="0" smtClean="0"/>
              <a:t>Switch roles every 2 minutes to minimize fatigue.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7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822</Words>
  <Application>Microsoft Office PowerPoint</Application>
  <PresentationFormat>On-screen Show (4:3)</PresentationFormat>
  <Paragraphs>104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Chapter 5</vt:lpstr>
      <vt:lpstr>Basic Life Support for Infants</vt:lpstr>
      <vt:lpstr>Primary Assessment of a Motionless Infant</vt:lpstr>
      <vt:lpstr>Opening the Airway</vt:lpstr>
      <vt:lpstr>Providing Rescue Breathing (1 of 2)</vt:lpstr>
      <vt:lpstr>Providing Rescue Breathing (2 of 2)</vt:lpstr>
      <vt:lpstr>CPR for Infants (1 of 4)</vt:lpstr>
      <vt:lpstr>CPR for Infants (2 of 4)</vt:lpstr>
      <vt:lpstr>CPR for Infants (3 of 4)</vt:lpstr>
      <vt:lpstr>CPR for Infants (4 of 4)</vt:lpstr>
      <vt:lpstr>Airway Obstruction in Infants (1 of 2)</vt:lpstr>
      <vt:lpstr>Airway Obstruction in Infants (2 of 2)</vt:lpstr>
      <vt:lpstr>Responsive Infant with an Airway Obstruction (1 of 2)</vt:lpstr>
      <vt:lpstr>Responsive Infant with an Airway Obstruction (2 of 2)</vt:lpstr>
      <vt:lpstr>Unresponsive Infant with an Airway Obstruction (1 of 4)</vt:lpstr>
      <vt:lpstr>Unresponsive Infant with an Airway Obstruction (2 of 4)</vt:lpstr>
      <vt:lpstr>Unresponsive Infant with an Airway Obstruction (3 of 4)</vt:lpstr>
      <vt:lpstr>Unresponsive Infant with an Airway Obstruction (4 of 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Ra.s</dc:creator>
  <cp:lastModifiedBy>Owner</cp:lastModifiedBy>
  <cp:revision>90</cp:revision>
  <cp:lastPrinted>2017-01-24T16:12:12Z</cp:lastPrinted>
  <dcterms:created xsi:type="dcterms:W3CDTF">2016-06-14T13:48:28Z</dcterms:created>
  <dcterms:modified xsi:type="dcterms:W3CDTF">2017-01-24T16:12:17Z</dcterms:modified>
</cp:coreProperties>
</file>