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>
        <p:scale>
          <a:sx n="106" d="100"/>
          <a:sy n="106" d="100"/>
        </p:scale>
        <p:origin x="-2634" y="1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5F6C12-986C-4C29-9C6E-489ECF07ECC8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A44AAF-3C2B-4565-AA80-88A4A1D6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CB10FB-7727-4050-800F-70639B137E35}" type="datetimeFigureOut">
              <a:rPr lang="en-IN" smtClean="0"/>
              <a:t>24-01-2017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83BAB8-8997-4C64-AA0E-03655497F1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43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BAB8-8997-4C64-AA0E-03655497F17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697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91330"/>
            <a:ext cx="7772400" cy="1107554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848872" cy="648072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776-E19F-43E0-BF02-2A0A8E2F40B8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0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EB4E-CB51-476C-A899-53E5FE6DB9E3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758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B3D-1FE8-4315-852E-0F540DAC0F53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68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EC3D-3972-485C-997F-ECDBFEA7B49F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90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81B8-38CA-458B-AC38-992BBF95E6BC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512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5CF0-3AD7-40BC-8C44-F7DD89C88160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727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B28-7B78-4E06-9FD9-3BFD59D809DE}" type="datetime1">
              <a:rPr lang="en-IN" smtClean="0"/>
              <a:t>24-01-2017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34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D992-1DCB-49E9-A546-98462A2A62FE}" type="datetime1">
              <a:rPr lang="en-IN" smtClean="0"/>
              <a:t>24-01-2017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35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F71F-6943-4E94-BB47-2AFF347B2567}" type="datetime1">
              <a:rPr lang="en-IN" smtClean="0"/>
              <a:t>24-01-2017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51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03EE-B3CE-4DD4-9153-F398E30E5D55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912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C0B2-CEC9-451E-B920-76F17717EB1C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6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1D31-AA63-4E2A-AD6F-A4BE6AEB61EC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58FE905-4F8B-42E9-A4AF-806540BF06E2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1107554"/>
          </a:xfrm>
        </p:spPr>
        <p:txBody>
          <a:bodyPr>
            <a:normAutofit/>
          </a:bodyPr>
          <a:lstStyle/>
          <a:p>
            <a:r>
              <a:rPr lang="en-IN" sz="4800" dirty="0"/>
              <a:t>Chapter </a:t>
            </a:r>
            <a:r>
              <a:rPr lang="en-IN" sz="4800" dirty="0" smtClean="0"/>
              <a:t>7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936" y="4518798"/>
            <a:ext cx="8280920" cy="1224136"/>
          </a:xfrm>
        </p:spPr>
        <p:txBody>
          <a:bodyPr>
            <a:noAutofit/>
          </a:bodyPr>
          <a:lstStyle/>
          <a:p>
            <a:r>
              <a:rPr lang="en-US" dirty="0"/>
              <a:t>Special Resuscitation Situations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5910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 Overdose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500" dirty="0" smtClean="0"/>
              <a:t>An opioid can depress the central nervous system and cause respiratory and cardiac arrest.</a:t>
            </a:r>
          </a:p>
          <a:p>
            <a:pPr lvl="0"/>
            <a:r>
              <a:rPr lang="en-US" sz="3500" dirty="0" smtClean="0"/>
              <a:t>Bystanders may have administered the antidote naloxone (Narcan).</a:t>
            </a:r>
          </a:p>
          <a:p>
            <a:pPr lvl="1"/>
            <a:r>
              <a:rPr lang="en-US" sz="3000" dirty="0" smtClean="0"/>
              <a:t>Determine how much and by which route</a:t>
            </a:r>
          </a:p>
          <a:p>
            <a:pPr lvl="0"/>
            <a:r>
              <a:rPr lang="en-US" sz="3500" dirty="0" smtClean="0"/>
              <a:t>Standard resuscitative measures take priority over naloxone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16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If the patient is found unconscious, consider a head, neck, or spinal injury.</a:t>
            </a:r>
          </a:p>
          <a:p>
            <a:pPr lvl="0"/>
            <a:r>
              <a:rPr lang="en-US" dirty="0" smtClean="0"/>
              <a:t>Care begins with ABCs (airway, breathing, and circulation).</a:t>
            </a:r>
          </a:p>
          <a:p>
            <a:pPr lvl="1"/>
            <a:r>
              <a:rPr lang="en-US" dirty="0" smtClean="0"/>
              <a:t>Position the patient carefully.</a:t>
            </a:r>
          </a:p>
          <a:p>
            <a:pPr lvl="1"/>
            <a:r>
              <a:rPr lang="en-US" dirty="0" smtClean="0"/>
              <a:t>Open the airway.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17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Drowning </a:t>
            </a:r>
            <a:r>
              <a:rPr lang="en-US" sz="2800" dirty="0" smtClean="0"/>
              <a:t>(1 of 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If the person is in the water and is safe, there are four ways to attempt rescue:</a:t>
            </a:r>
          </a:p>
          <a:p>
            <a:pPr lvl="1"/>
            <a:r>
              <a:rPr lang="en-US" dirty="0" smtClean="0"/>
              <a:t>Reach</a:t>
            </a:r>
          </a:p>
          <a:p>
            <a:pPr lvl="1"/>
            <a:r>
              <a:rPr lang="en-US" dirty="0" smtClean="0"/>
              <a:t>Throw</a:t>
            </a:r>
          </a:p>
          <a:p>
            <a:pPr lvl="1"/>
            <a:r>
              <a:rPr lang="en-US" dirty="0" smtClean="0"/>
              <a:t>Row</a:t>
            </a:r>
          </a:p>
          <a:p>
            <a:pPr lvl="1"/>
            <a:r>
              <a:rPr lang="en-US" dirty="0" smtClean="0"/>
              <a:t>Go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02756"/>
            <a:ext cx="3657600" cy="2600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60764" y="5429116"/>
            <a:ext cx="26484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American Academy of Orthopaedic Surgeons.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Drowning </a:t>
            </a:r>
            <a:r>
              <a:rPr lang="en-US" sz="2800" dirty="0" smtClean="0"/>
              <a:t>(2 </a:t>
            </a:r>
            <a:r>
              <a:rPr lang="en-US" sz="2800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Remove the person from the water.</a:t>
            </a:r>
          </a:p>
          <a:p>
            <a:pPr lvl="0"/>
            <a:r>
              <a:rPr lang="en-US" dirty="0" smtClean="0"/>
              <a:t>Attempt resuscitation.</a:t>
            </a:r>
          </a:p>
          <a:p>
            <a:pPr lvl="1"/>
            <a:r>
              <a:rPr lang="en-US" dirty="0" smtClean="0"/>
              <a:t>Begin CPR in nonbreathing patient without a pulse.</a:t>
            </a:r>
          </a:p>
          <a:p>
            <a:pPr lvl="1"/>
            <a:r>
              <a:rPr lang="en-US" dirty="0" smtClean="0"/>
              <a:t>Provide rescue breathing in patient with a pulse.</a:t>
            </a:r>
          </a:p>
          <a:p>
            <a:pPr lvl="1"/>
            <a:r>
              <a:rPr lang="en-US" dirty="0" smtClean="0"/>
              <a:t>If chest does not rise after repositioning of airway, begin airway obstruction removal.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 </a:t>
            </a:r>
            <a:r>
              <a:rPr lang="en-US" sz="2800" dirty="0" smtClean="0"/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Move the patient to a warmer area.</a:t>
            </a:r>
          </a:p>
          <a:p>
            <a:pPr lvl="0"/>
            <a:r>
              <a:rPr lang="en-US" dirty="0" smtClean="0"/>
              <a:t>Remove wet clothing.</a:t>
            </a:r>
          </a:p>
          <a:p>
            <a:pPr lvl="0"/>
            <a:r>
              <a:rPr lang="en-US" dirty="0" smtClean="0"/>
              <a:t>Cover with layered blankets.</a:t>
            </a:r>
          </a:p>
          <a:p>
            <a:pPr lvl="0"/>
            <a:r>
              <a:rPr lang="en-US" dirty="0" smtClean="0"/>
              <a:t>Do not elevate the feet.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3056"/>
            <a:ext cx="2743200" cy="19202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51524" y="5875164"/>
            <a:ext cx="11608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ton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koene/Alamy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 </a:t>
            </a:r>
            <a:r>
              <a:rPr lang="en-US" sz="2800" dirty="0" smtClean="0"/>
              <a:t>(2 </a:t>
            </a:r>
            <a:r>
              <a:rPr lang="en-US" sz="2800" dirty="0"/>
              <a:t>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Check breathing and pulse for 30 to 45 seconds before beginning CPR.</a:t>
            </a:r>
          </a:p>
          <a:p>
            <a:pPr lvl="0"/>
            <a:r>
              <a:rPr lang="en-US" dirty="0" smtClean="0"/>
              <a:t>If shock is indicated, defibrillate one time with the AED.</a:t>
            </a:r>
          </a:p>
          <a:p>
            <a:pPr lvl="1"/>
            <a:r>
              <a:rPr lang="en-US" dirty="0" smtClean="0"/>
              <a:t>Do not shock again until the patient is adequately warmed.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Safety is the most important consideration.</a:t>
            </a:r>
          </a:p>
          <a:p>
            <a:pPr lvl="0"/>
            <a:r>
              <a:rPr lang="en-US" dirty="0" smtClean="0"/>
              <a:t>Respiratory and cardiac arrest are the primary concerns.</a:t>
            </a:r>
          </a:p>
          <a:p>
            <a:pPr lvl="1"/>
            <a:r>
              <a:rPr lang="en-US" dirty="0" smtClean="0"/>
              <a:t>Open the airway with the jaw-thrust maneuver.</a:t>
            </a:r>
          </a:p>
          <a:p>
            <a:pPr lvl="1"/>
            <a:r>
              <a:rPr lang="en-US" dirty="0" smtClean="0"/>
              <a:t>Provide rescue breathing for respiratory arrest.</a:t>
            </a:r>
          </a:p>
          <a:p>
            <a:pPr lvl="1"/>
            <a:r>
              <a:rPr lang="en-US" dirty="0" smtClean="0"/>
              <a:t>Begin CPR for a patient in cardiac arrest.</a:t>
            </a:r>
          </a:p>
          <a:p>
            <a:pPr lvl="1"/>
            <a:r>
              <a:rPr lang="en-US" dirty="0" smtClean="0"/>
              <a:t>External burn wounds are low priority.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Cardiac Arrest in Pregnancy</a:t>
            </a:r>
            <a:br>
              <a:rPr lang="en-US" sz="4400" dirty="0" smtClean="0"/>
            </a:br>
            <a:r>
              <a:rPr lang="en-US" sz="3100" dirty="0" smtClean="0"/>
              <a:t>(1 </a:t>
            </a:r>
            <a:r>
              <a:rPr lang="en-US" sz="3100" dirty="0"/>
              <a:t>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Priorities are to provide high-quality CPR and to relieve pressure off the aorta and vena cavae.</a:t>
            </a:r>
          </a:p>
          <a:p>
            <a:pPr lvl="0"/>
            <a:r>
              <a:rPr lang="en-US" dirty="0" smtClean="0"/>
              <a:t>If the patient is not in cardiac arrest:</a:t>
            </a:r>
          </a:p>
          <a:p>
            <a:pPr lvl="1"/>
            <a:r>
              <a:rPr lang="en-US" dirty="0" smtClean="0"/>
              <a:t>Position her on her left side to relieve pressure on the great vessels.</a:t>
            </a:r>
          </a:p>
          <a:p>
            <a:pPr lvl="0"/>
            <a:r>
              <a:rPr lang="en-US" dirty="0" smtClean="0"/>
              <a:t>If the patient is in cardiac arrest:</a:t>
            </a:r>
          </a:p>
          <a:p>
            <a:pPr lvl="1"/>
            <a:r>
              <a:rPr lang="en-US" dirty="0" smtClean="0"/>
              <a:t>She must remain in a supine position to maximize the effectiveness of compressions.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Cardiac Arrest in </a:t>
            </a:r>
            <a:r>
              <a:rPr lang="en-US" sz="4400" dirty="0" smtClean="0"/>
              <a:t>Pregnancy</a:t>
            </a:r>
            <a:br>
              <a:rPr lang="en-US" sz="4400" dirty="0" smtClean="0"/>
            </a:br>
            <a:r>
              <a:rPr lang="en-US" sz="3100" dirty="0" smtClean="0"/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top of the patient’s uterus (fundus) can be felt at or above the level of the umbilicus, perform manual displacement of the uterus to the left.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48247"/>
            <a:ext cx="3017520" cy="2237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5196" y="5877272"/>
            <a:ext cx="16289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404</Words>
  <Application>Microsoft Office PowerPoint</Application>
  <PresentationFormat>On-screen Show 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Chapter 7</vt:lpstr>
      <vt:lpstr>Trauma</vt:lpstr>
      <vt:lpstr>Drowning (1 of 2)</vt:lpstr>
      <vt:lpstr>Drowning (2 of 2)</vt:lpstr>
      <vt:lpstr>Hypothermia (1 of 2)</vt:lpstr>
      <vt:lpstr>Hypothermia (2 of 2)</vt:lpstr>
      <vt:lpstr>Electrical Shock</vt:lpstr>
      <vt:lpstr>Cardiac Arrest in Pregnancy (1 of 2)</vt:lpstr>
      <vt:lpstr>Cardiac Arrest in Pregnancy (2 of 2)</vt:lpstr>
      <vt:lpstr>Opioid Overdose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Ra.s</dc:creator>
  <cp:lastModifiedBy>Owner</cp:lastModifiedBy>
  <cp:revision>63</cp:revision>
  <cp:lastPrinted>2017-01-24T16:16:15Z</cp:lastPrinted>
  <dcterms:created xsi:type="dcterms:W3CDTF">2016-06-14T13:48:28Z</dcterms:created>
  <dcterms:modified xsi:type="dcterms:W3CDTF">2017-01-24T16:16:25Z</dcterms:modified>
</cp:coreProperties>
</file>